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9" r:id="rId2"/>
    <p:sldId id="257" r:id="rId3"/>
    <p:sldId id="259" r:id="rId4"/>
    <p:sldId id="263" r:id="rId5"/>
    <p:sldId id="264" r:id="rId6"/>
    <p:sldId id="265" r:id="rId7"/>
    <p:sldId id="262" r:id="rId8"/>
    <p:sldId id="267" r:id="rId9"/>
    <p:sldId id="268" r:id="rId10"/>
    <p:sldId id="269" r:id="rId11"/>
    <p:sldId id="271" r:id="rId12"/>
    <p:sldId id="260" r:id="rId13"/>
    <p:sldId id="270" r:id="rId14"/>
    <p:sldId id="275" r:id="rId15"/>
    <p:sldId id="276" r:id="rId16"/>
    <p:sldId id="261" r:id="rId17"/>
    <p:sldId id="273" r:id="rId18"/>
    <p:sldId id="272" r:id="rId19"/>
    <p:sldId id="278" r:id="rId20"/>
    <p:sldId id="277" r:id="rId21"/>
    <p:sldId id="280"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85" userDrawn="1">
          <p15:clr>
            <a:srgbClr val="A4A3A4"/>
          </p15:clr>
        </p15:guide>
        <p15:guide id="3" orient="horz" pos="1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33333"/>
    <a:srgbClr val="0E0E0E"/>
    <a:srgbClr val="525252"/>
    <a:srgbClr val="7F7F7F"/>
    <a:srgbClr val="0404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57516" autoAdjust="0"/>
  </p:normalViewPr>
  <p:slideViewPr>
    <p:cSldViewPr snapToGrid="0" showGuides="1">
      <p:cViewPr varScale="1">
        <p:scale>
          <a:sx n="90" d="100"/>
          <a:sy n="90" d="100"/>
        </p:scale>
        <p:origin x="2112" y="200"/>
      </p:cViewPr>
      <p:guideLst>
        <p:guide orient="horz" pos="2137"/>
        <p:guide pos="3885"/>
        <p:guide orient="horz" pos="152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___1.xlsx"/><Relationship Id="rId1" Type="http://schemas.openxmlformats.org/officeDocument/2006/relationships/image" Target="../media/image23.png"/></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___2.xlsx"/><Relationship Id="rId1" Type="http://schemas.openxmlformats.org/officeDocument/2006/relationships/image" Target="../media/image23.png"/></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___3.xlsx"/><Relationship Id="rId1" Type="http://schemas.openxmlformats.org/officeDocument/2006/relationships/image" Target="../media/image23.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33333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类别13</c:v>
                </c:pt>
              </c:strCache>
            </c:strRef>
          </c:cat>
          <c:val>
            <c:numRef>
              <c:f>Sheet1!$B$2:$B$14</c:f>
              <c:numCache>
                <c:formatCode>General</c:formatCode>
                <c:ptCount val="13"/>
                <c:pt idx="0">
                  <c:v>4.3</c:v>
                </c:pt>
                <c:pt idx="1">
                  <c:v>2.5</c:v>
                </c:pt>
                <c:pt idx="2">
                  <c:v>3.5</c:v>
                </c:pt>
                <c:pt idx="3">
                  <c:v>4.5</c:v>
                </c:pt>
                <c:pt idx="4">
                  <c:v>4.3</c:v>
                </c:pt>
                <c:pt idx="5">
                  <c:v>2.5</c:v>
                </c:pt>
                <c:pt idx="6">
                  <c:v>3.5</c:v>
                </c:pt>
                <c:pt idx="7">
                  <c:v>4.5</c:v>
                </c:pt>
                <c:pt idx="8">
                  <c:v>4.3</c:v>
                </c:pt>
                <c:pt idx="9">
                  <c:v>2.5</c:v>
                </c:pt>
                <c:pt idx="10">
                  <c:v>3.5</c:v>
                </c:pt>
                <c:pt idx="11">
                  <c:v>4.5</c:v>
                </c:pt>
                <c:pt idx="12">
                  <c:v>4.3</c:v>
                </c:pt>
              </c:numCache>
            </c:numRef>
          </c:val>
          <c:extLst>
            <c:ext xmlns:c16="http://schemas.microsoft.com/office/drawing/2014/chart" uri="{C3380CC4-5D6E-409C-BE32-E72D297353CC}">
              <c16:uniqueId val="{00000000-2BD8-4C02-9B9D-4C5318F7A4B3}"/>
            </c:ext>
          </c:extLst>
        </c:ser>
        <c:dLbls>
          <c:showLegendKey val="0"/>
          <c:showVal val="0"/>
          <c:showCatName val="0"/>
          <c:showSerName val="0"/>
          <c:showPercent val="0"/>
          <c:showBubbleSize val="0"/>
        </c:dLbls>
        <c:gapWidth val="363"/>
        <c:overlap val="-27"/>
        <c:axId val="2060971824"/>
        <c:axId val="2060963088"/>
      </c:barChart>
      <c:catAx>
        <c:axId val="2060971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zh-CN"/>
          </a:p>
        </c:txPr>
        <c:crossAx val="2060963088"/>
        <c:crosses val="autoZero"/>
        <c:auto val="1"/>
        <c:lblAlgn val="ctr"/>
        <c:lblOffset val="100"/>
        <c:noMultiLvlLbl val="0"/>
      </c:catAx>
      <c:valAx>
        <c:axId val="2060963088"/>
        <c:scaling>
          <c:orientation val="minMax"/>
        </c:scaling>
        <c:delete val="1"/>
        <c:axPos val="l"/>
        <c:numFmt formatCode="General" sourceLinked="1"/>
        <c:majorTickMark val="none"/>
        <c:minorTickMark val="none"/>
        <c:tickLblPos val="nextTo"/>
        <c:crossAx val="2060971824"/>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19050" cap="rnd">
              <a:solidFill>
                <a:srgbClr val="333333"/>
              </a:solidFill>
              <a:round/>
            </a:ln>
            <a:effectLst/>
          </c:spPr>
          <c:marker>
            <c:symbol val="picture"/>
            <c:spPr>
              <a:blipFill>
                <a:blip xmlns:r="http://schemas.openxmlformats.org/officeDocument/2006/relationships" r:embed="rId1"/>
                <a:stretch>
                  <a:fillRect/>
                </a:stretch>
              </a:blipFill>
              <a:ln w="25400">
                <a:noFill/>
              </a:ln>
              <a:effectLst/>
            </c:spPr>
          </c:marker>
          <c:cat>
            <c:strRef>
              <c:f>Sheet1!$A$2:$A$10</c:f>
              <c:strCache>
                <c:ptCount val="9"/>
                <c:pt idx="0">
                  <c:v>类别 1</c:v>
                </c:pt>
                <c:pt idx="1">
                  <c:v>类别 2</c:v>
                </c:pt>
                <c:pt idx="2">
                  <c:v>类别 3</c:v>
                </c:pt>
                <c:pt idx="3">
                  <c:v>类别 4</c:v>
                </c:pt>
                <c:pt idx="4">
                  <c:v>类别 5</c:v>
                </c:pt>
                <c:pt idx="5">
                  <c:v>类别 6</c:v>
                </c:pt>
                <c:pt idx="6">
                  <c:v>类别 7</c:v>
                </c:pt>
                <c:pt idx="7">
                  <c:v>类别 8</c:v>
                </c:pt>
                <c:pt idx="8">
                  <c:v>类别 9</c:v>
                </c:pt>
              </c:strCache>
            </c:strRef>
          </c:cat>
          <c:val>
            <c:numRef>
              <c:f>Sheet1!$B$2:$B$10</c:f>
              <c:numCache>
                <c:formatCode>General</c:formatCode>
                <c:ptCount val="9"/>
                <c:pt idx="0">
                  <c:v>4.3</c:v>
                </c:pt>
                <c:pt idx="1">
                  <c:v>2.5</c:v>
                </c:pt>
                <c:pt idx="2">
                  <c:v>3.5</c:v>
                </c:pt>
                <c:pt idx="3">
                  <c:v>4.5</c:v>
                </c:pt>
                <c:pt idx="4">
                  <c:v>2</c:v>
                </c:pt>
                <c:pt idx="5">
                  <c:v>4.5</c:v>
                </c:pt>
                <c:pt idx="6">
                  <c:v>4</c:v>
                </c:pt>
                <c:pt idx="7">
                  <c:v>5</c:v>
                </c:pt>
                <c:pt idx="8">
                  <c:v>7</c:v>
                </c:pt>
              </c:numCache>
            </c:numRef>
          </c:val>
          <c:smooth val="0"/>
          <c:extLst>
            <c:ext xmlns:c16="http://schemas.microsoft.com/office/drawing/2014/chart" uri="{C3380CC4-5D6E-409C-BE32-E72D297353CC}">
              <c16:uniqueId val="{00000000-B5E6-4F88-86FB-5134F294B210}"/>
            </c:ext>
          </c:extLst>
        </c:ser>
        <c:dLbls>
          <c:showLegendKey val="0"/>
          <c:showVal val="0"/>
          <c:showCatName val="0"/>
          <c:showSerName val="0"/>
          <c:showPercent val="0"/>
          <c:showBubbleSize val="0"/>
        </c:dLbls>
        <c:marker val="1"/>
        <c:smooth val="0"/>
        <c:axId val="2020769952"/>
        <c:axId val="2019238736"/>
      </c:lineChart>
      <c:catAx>
        <c:axId val="2020769952"/>
        <c:scaling>
          <c:orientation val="minMax"/>
        </c:scaling>
        <c:delete val="1"/>
        <c:axPos val="b"/>
        <c:numFmt formatCode="General" sourceLinked="1"/>
        <c:majorTickMark val="none"/>
        <c:minorTickMark val="none"/>
        <c:tickLblPos val="nextTo"/>
        <c:crossAx val="2019238736"/>
        <c:crosses val="autoZero"/>
        <c:auto val="1"/>
        <c:lblAlgn val="ctr"/>
        <c:lblOffset val="100"/>
        <c:noMultiLvlLbl val="0"/>
      </c:catAx>
      <c:valAx>
        <c:axId val="20192387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207699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19050" cap="rnd">
              <a:solidFill>
                <a:srgbClr val="333333"/>
              </a:solidFill>
              <a:round/>
            </a:ln>
            <a:effectLst/>
          </c:spPr>
          <c:marker>
            <c:symbol val="picture"/>
            <c:spPr>
              <a:blipFill>
                <a:blip xmlns:r="http://schemas.openxmlformats.org/officeDocument/2006/relationships" r:embed="rId1"/>
                <a:stretch>
                  <a:fillRect/>
                </a:stretch>
              </a:blipFill>
              <a:ln w="25400">
                <a:noFill/>
              </a:ln>
              <a:effectLst/>
            </c:spPr>
          </c:marker>
          <c:cat>
            <c:strRef>
              <c:f>Sheet1!$A$2:$A$10</c:f>
              <c:strCache>
                <c:ptCount val="9"/>
                <c:pt idx="0">
                  <c:v>类别 1</c:v>
                </c:pt>
                <c:pt idx="1">
                  <c:v>类别 2</c:v>
                </c:pt>
                <c:pt idx="2">
                  <c:v>类别 3</c:v>
                </c:pt>
                <c:pt idx="3">
                  <c:v>类别 4</c:v>
                </c:pt>
                <c:pt idx="4">
                  <c:v>类别 5</c:v>
                </c:pt>
                <c:pt idx="5">
                  <c:v>类别 6</c:v>
                </c:pt>
                <c:pt idx="6">
                  <c:v>类别 7</c:v>
                </c:pt>
                <c:pt idx="7">
                  <c:v>类别 8</c:v>
                </c:pt>
                <c:pt idx="8">
                  <c:v>类别 9</c:v>
                </c:pt>
              </c:strCache>
            </c:strRef>
          </c:cat>
          <c:val>
            <c:numRef>
              <c:f>Sheet1!$B$2:$B$10</c:f>
              <c:numCache>
                <c:formatCode>General</c:formatCode>
                <c:ptCount val="9"/>
                <c:pt idx="0">
                  <c:v>4.3</c:v>
                </c:pt>
                <c:pt idx="1">
                  <c:v>2.5</c:v>
                </c:pt>
                <c:pt idx="2">
                  <c:v>3.5</c:v>
                </c:pt>
                <c:pt idx="3">
                  <c:v>4.5</c:v>
                </c:pt>
                <c:pt idx="4">
                  <c:v>2</c:v>
                </c:pt>
                <c:pt idx="5">
                  <c:v>4.5</c:v>
                </c:pt>
                <c:pt idx="6">
                  <c:v>4</c:v>
                </c:pt>
                <c:pt idx="7">
                  <c:v>5</c:v>
                </c:pt>
                <c:pt idx="8">
                  <c:v>7</c:v>
                </c:pt>
              </c:numCache>
            </c:numRef>
          </c:val>
          <c:smooth val="0"/>
          <c:extLst>
            <c:ext xmlns:c16="http://schemas.microsoft.com/office/drawing/2014/chart" uri="{C3380CC4-5D6E-409C-BE32-E72D297353CC}">
              <c16:uniqueId val="{00000000-7C0E-4CFD-B418-9D1611794DE8}"/>
            </c:ext>
          </c:extLst>
        </c:ser>
        <c:dLbls>
          <c:showLegendKey val="0"/>
          <c:showVal val="0"/>
          <c:showCatName val="0"/>
          <c:showSerName val="0"/>
          <c:showPercent val="0"/>
          <c:showBubbleSize val="0"/>
        </c:dLbls>
        <c:marker val="1"/>
        <c:smooth val="0"/>
        <c:axId val="2020769952"/>
        <c:axId val="2019238736"/>
      </c:lineChart>
      <c:catAx>
        <c:axId val="2020769952"/>
        <c:scaling>
          <c:orientation val="minMax"/>
        </c:scaling>
        <c:delete val="1"/>
        <c:axPos val="b"/>
        <c:numFmt formatCode="General" sourceLinked="1"/>
        <c:majorTickMark val="none"/>
        <c:minorTickMark val="none"/>
        <c:tickLblPos val="nextTo"/>
        <c:crossAx val="2019238736"/>
        <c:crosses val="autoZero"/>
        <c:auto val="1"/>
        <c:lblAlgn val="ctr"/>
        <c:lblOffset val="100"/>
        <c:noMultiLvlLbl val="0"/>
      </c:catAx>
      <c:valAx>
        <c:axId val="20192387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207699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19050" cap="rnd">
              <a:solidFill>
                <a:srgbClr val="333333"/>
              </a:solidFill>
              <a:round/>
            </a:ln>
            <a:effectLst/>
          </c:spPr>
          <c:marker>
            <c:symbol val="picture"/>
            <c:spPr>
              <a:blipFill>
                <a:blip xmlns:r="http://schemas.openxmlformats.org/officeDocument/2006/relationships" r:embed="rId1"/>
                <a:stretch>
                  <a:fillRect/>
                </a:stretch>
              </a:blipFill>
              <a:ln w="25400">
                <a:noFill/>
              </a:ln>
              <a:effectLst/>
            </c:spPr>
          </c:marker>
          <c:cat>
            <c:strRef>
              <c:f>Sheet1!$A$2:$A$10</c:f>
              <c:strCache>
                <c:ptCount val="9"/>
                <c:pt idx="0">
                  <c:v>类别 1</c:v>
                </c:pt>
                <c:pt idx="1">
                  <c:v>类别 2</c:v>
                </c:pt>
                <c:pt idx="2">
                  <c:v>类别 3</c:v>
                </c:pt>
                <c:pt idx="3">
                  <c:v>类别 4</c:v>
                </c:pt>
                <c:pt idx="4">
                  <c:v>类别 5</c:v>
                </c:pt>
                <c:pt idx="5">
                  <c:v>类别 6</c:v>
                </c:pt>
                <c:pt idx="6">
                  <c:v>类别 7</c:v>
                </c:pt>
                <c:pt idx="7">
                  <c:v>类别 8</c:v>
                </c:pt>
                <c:pt idx="8">
                  <c:v>类别 9</c:v>
                </c:pt>
              </c:strCache>
            </c:strRef>
          </c:cat>
          <c:val>
            <c:numRef>
              <c:f>Sheet1!$B$2:$B$10</c:f>
              <c:numCache>
                <c:formatCode>General</c:formatCode>
                <c:ptCount val="9"/>
                <c:pt idx="0">
                  <c:v>4.3</c:v>
                </c:pt>
                <c:pt idx="1">
                  <c:v>2.5</c:v>
                </c:pt>
                <c:pt idx="2">
                  <c:v>3.5</c:v>
                </c:pt>
                <c:pt idx="3">
                  <c:v>4.5</c:v>
                </c:pt>
                <c:pt idx="4">
                  <c:v>2</c:v>
                </c:pt>
                <c:pt idx="5">
                  <c:v>4.5</c:v>
                </c:pt>
                <c:pt idx="6">
                  <c:v>4</c:v>
                </c:pt>
                <c:pt idx="7">
                  <c:v>5</c:v>
                </c:pt>
                <c:pt idx="8">
                  <c:v>7</c:v>
                </c:pt>
              </c:numCache>
            </c:numRef>
          </c:val>
          <c:smooth val="0"/>
          <c:extLst>
            <c:ext xmlns:c16="http://schemas.microsoft.com/office/drawing/2014/chart" uri="{C3380CC4-5D6E-409C-BE32-E72D297353CC}">
              <c16:uniqueId val="{00000000-D3B4-4620-B396-7C0D5666B5A3}"/>
            </c:ext>
          </c:extLst>
        </c:ser>
        <c:dLbls>
          <c:showLegendKey val="0"/>
          <c:showVal val="0"/>
          <c:showCatName val="0"/>
          <c:showSerName val="0"/>
          <c:showPercent val="0"/>
          <c:showBubbleSize val="0"/>
        </c:dLbls>
        <c:marker val="1"/>
        <c:smooth val="0"/>
        <c:axId val="2020769952"/>
        <c:axId val="2019238736"/>
      </c:lineChart>
      <c:catAx>
        <c:axId val="2020769952"/>
        <c:scaling>
          <c:orientation val="minMax"/>
        </c:scaling>
        <c:delete val="1"/>
        <c:axPos val="b"/>
        <c:numFmt formatCode="General" sourceLinked="1"/>
        <c:majorTickMark val="none"/>
        <c:minorTickMark val="none"/>
        <c:tickLblPos val="nextTo"/>
        <c:crossAx val="2019238736"/>
        <c:crosses val="autoZero"/>
        <c:auto val="1"/>
        <c:lblAlgn val="ctr"/>
        <c:lblOffset val="100"/>
        <c:noMultiLvlLbl val="0"/>
      </c:catAx>
      <c:valAx>
        <c:axId val="20192387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207699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FB1D-ABE1-43A9-9A76-5F7CC388CE20}" type="datetimeFigureOut">
              <a:rPr lang="zh-CN" altLang="en-US" smtClean="0"/>
              <a:t>2021/5/11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D203C-28B5-4C78-8629-A14167E201D0}" type="slidenum">
              <a:rPr lang="zh-CN" altLang="en-US" smtClean="0"/>
              <a:t>‹#›</a:t>
            </a:fld>
            <a:endParaRPr lang="zh-CN" altLang="en-US"/>
          </a:p>
        </p:txBody>
      </p:sp>
    </p:spTree>
    <p:extLst>
      <p:ext uri="{BB962C8B-B14F-4D97-AF65-F5344CB8AC3E}">
        <p14:creationId xmlns:p14="http://schemas.microsoft.com/office/powerpoint/2010/main" val="120880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4000" dirty="0"/>
              <a:t>各位老师，上午好</a:t>
            </a:r>
            <a:r>
              <a:rPr lang="en-US" altLang="zh-CN" sz="4000" dirty="0"/>
              <a:t>! </a:t>
            </a:r>
          </a:p>
          <a:p>
            <a:r>
              <a:rPr lang="en-US" altLang="zh-CN" dirty="0"/>
              <a:t>——————————————————————————</a:t>
            </a:r>
          </a:p>
          <a:p>
            <a:r>
              <a:rPr lang="zh-CN" altLang="en-US" dirty="0"/>
              <a:t>我叫陈小龙，是计算机技术与科学专业的一名学生。</a:t>
            </a:r>
            <a:endParaRPr lang="en-US" altLang="zh-CN" dirty="0"/>
          </a:p>
          <a:p>
            <a:endParaRPr lang="en-US" altLang="zh-CN" dirty="0"/>
          </a:p>
          <a:p>
            <a:r>
              <a:rPr lang="zh-CN" altLang="en-US" dirty="0"/>
              <a:t>我的论文题目是</a:t>
            </a:r>
            <a:r>
              <a:rPr lang="en-US" altLang="zh-CN" dirty="0"/>
              <a:t>《</a:t>
            </a:r>
            <a:r>
              <a:rPr lang="zh-CN" altLang="en-US" dirty="0"/>
              <a:t>基于</a:t>
            </a:r>
            <a:r>
              <a:rPr lang="en-US" altLang="zh-CN" dirty="0"/>
              <a:t>Neo4j</a:t>
            </a:r>
            <a:r>
              <a:rPr lang="zh-CN" altLang="en-US" dirty="0"/>
              <a:t>的研究团体搜索系统设计与实现</a:t>
            </a:r>
            <a:r>
              <a:rPr lang="en-US" altLang="zh-CN" dirty="0"/>
              <a:t>》</a:t>
            </a:r>
            <a:r>
              <a:rPr lang="zh-CN" altLang="en-US" dirty="0"/>
              <a:t>。这篇论文是在我的祝园园老师的悉心指导下完成的。</a:t>
            </a:r>
            <a:endParaRPr lang="en-US" altLang="zh-CN" dirty="0"/>
          </a:p>
          <a:p>
            <a:endParaRPr lang="en-US" altLang="zh-CN" dirty="0"/>
          </a:p>
          <a:p>
            <a:endParaRPr lang="en-US" altLang="zh-CN" dirty="0"/>
          </a:p>
          <a:p>
            <a:r>
              <a:rPr lang="en-US" altLang="zh-CN" dirty="0"/>
              <a:t>——————————————————————————</a:t>
            </a:r>
          </a:p>
          <a:p>
            <a:r>
              <a:rPr lang="zh-CN" altLang="en-US" dirty="0"/>
              <a:t>在这里我要对我的导师表示感谢！</a:t>
            </a:r>
            <a:endParaRPr lang="en-US" altLang="zh-CN" dirty="0"/>
          </a:p>
          <a:p>
            <a:r>
              <a:rPr lang="zh-CN" altLang="en-US" dirty="0"/>
              <a:t>也要向各位老师不辞辛苦参加我的论文答辩表示感谢！</a:t>
            </a:r>
            <a:endParaRPr lang="en-US" altLang="zh-CN" dirty="0"/>
          </a:p>
          <a:p>
            <a:endParaRPr lang="en-US" altLang="zh-CN" dirty="0"/>
          </a:p>
          <a:p>
            <a:r>
              <a:rPr lang="en-US" altLang="zh-CN" dirty="0"/>
              <a:t>——————————————————————————</a:t>
            </a:r>
          </a:p>
          <a:p>
            <a:endParaRPr lang="en-US" altLang="zh-CN" dirty="0"/>
          </a:p>
          <a:p>
            <a:r>
              <a:rPr lang="zh-CN" altLang="en-US" dirty="0"/>
              <a:t>下面，我将本论文设计的目的和主要的内容向各位老师进行汇报，恳请各位老师批评指导！</a:t>
            </a:r>
            <a:endParaRPr lang="en-US" altLang="zh-CN" dirty="0"/>
          </a:p>
          <a:p>
            <a:endParaRPr lang="en-US" altLang="zh-CN" dirty="0"/>
          </a:p>
          <a:p>
            <a:r>
              <a:rPr lang="en-US" altLang="zh-CN" dirty="0"/>
              <a:t>——————————————————————————</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a:t>
            </a:fld>
            <a:endParaRPr lang="zh-CN" altLang="en-US"/>
          </a:p>
        </p:txBody>
      </p:sp>
    </p:spTree>
    <p:extLst>
      <p:ext uri="{BB962C8B-B14F-4D97-AF65-F5344CB8AC3E}">
        <p14:creationId xmlns:p14="http://schemas.microsoft.com/office/powerpoint/2010/main" val="1727138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数据预处理可行性：</a:t>
            </a:r>
            <a:endParaRPr kumimoji="1" lang="en-US" altLang="zh-CN" dirty="0"/>
          </a:p>
          <a:p>
            <a:endParaRPr kumimoji="1" lang="en-US" altLang="zh-CN" dirty="0"/>
          </a:p>
          <a:p>
            <a:pPr marL="171450" indent="-171450">
              <a:buFontTx/>
              <a:buChar char="-"/>
            </a:pPr>
            <a:r>
              <a:rPr kumimoji="1" lang="en-US" altLang="zh-CN" dirty="0"/>
              <a:t>XML</a:t>
            </a:r>
            <a:r>
              <a:rPr kumimoji="1" lang="zh-CN" altLang="en-US" dirty="0"/>
              <a:t>流式解析，可以在内存受限制的情况下，解析较大的</a:t>
            </a:r>
            <a:r>
              <a:rPr kumimoji="1" lang="en-US" altLang="zh-CN" dirty="0"/>
              <a:t>XML</a:t>
            </a:r>
            <a:r>
              <a:rPr kumimoji="1" lang="zh-CN" altLang="en-US" dirty="0"/>
              <a:t>文件，不必讲整个</a:t>
            </a:r>
            <a:r>
              <a:rPr kumimoji="1" lang="en-US" altLang="zh-CN" dirty="0"/>
              <a:t>XML</a:t>
            </a:r>
            <a:r>
              <a:rPr kumimoji="1" lang="zh-CN" altLang="en-US" dirty="0"/>
              <a:t>文件读入内存中。内存中只保留当前在处理的内容</a:t>
            </a:r>
            <a:endParaRPr kumimoji="1" lang="en-US" altLang="zh-CN" dirty="0"/>
          </a:p>
          <a:p>
            <a:pPr marL="171450" indent="-171450">
              <a:buFontTx/>
              <a:buChar char="-"/>
            </a:pPr>
            <a:r>
              <a:rPr kumimoji="1" lang="zh-CN" altLang="en-US" dirty="0"/>
              <a:t>采用</a:t>
            </a:r>
            <a:r>
              <a:rPr kumimoji="1" lang="en-US" altLang="zh-CN" dirty="0"/>
              <a:t>CSV</a:t>
            </a:r>
            <a:r>
              <a:rPr kumimoji="1" lang="zh-CN" altLang="en-US" dirty="0"/>
              <a:t>格式保存数据</a:t>
            </a:r>
            <a:endParaRPr kumimoji="1" lang="en-US" altLang="zh-CN" dirty="0"/>
          </a:p>
          <a:p>
            <a:pPr marL="171450" indent="-171450">
              <a:buFontTx/>
              <a:buChar char="-"/>
            </a:pPr>
            <a:r>
              <a:rPr kumimoji="1" lang="en-US" altLang="zh-CN" dirty="0"/>
              <a:t>Neo4j</a:t>
            </a:r>
            <a:r>
              <a:rPr kumimoji="1" lang="zh-CN" altLang="en-US" dirty="0"/>
              <a:t> 支持</a:t>
            </a:r>
            <a:r>
              <a:rPr kumimoji="1" lang="en-US" altLang="zh-CN" dirty="0"/>
              <a:t>CSV</a:t>
            </a:r>
            <a:r>
              <a:rPr kumimoji="1" lang="zh-CN" altLang="en-US" dirty="0"/>
              <a:t>文件的直接导入</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endParaRPr kumimoji="1" lang="en-US" altLang="zh-CN" dirty="0"/>
          </a:p>
          <a:p>
            <a:pPr marL="171450" indent="-171450">
              <a:buFontTx/>
              <a:buChar char="-"/>
            </a:pPr>
            <a:r>
              <a:rPr kumimoji="1" lang="zh-CN" altLang="en-US" dirty="0"/>
              <a:t>对于</a:t>
            </a:r>
            <a:r>
              <a:rPr kumimoji="1" lang="en-US" altLang="zh-CN" dirty="0"/>
              <a:t>C/C++</a:t>
            </a:r>
            <a:r>
              <a:rPr kumimoji="1" lang="zh-CN" altLang="en-US" dirty="0"/>
              <a:t> 实现的算法，需要对代码进行二次开发，保证输入输出和形同调相匹配。采用</a:t>
            </a:r>
            <a:r>
              <a:rPr kumimoji="1" lang="en-US" altLang="zh-CN" dirty="0" err="1"/>
              <a:t>Jni</a:t>
            </a:r>
            <a:r>
              <a:rPr kumimoji="1" lang="zh-CN" altLang="en-US" dirty="0"/>
              <a:t> </a:t>
            </a:r>
            <a:r>
              <a:rPr kumimoji="1" lang="en-US" altLang="zh-CN" dirty="0"/>
              <a:t>Java</a:t>
            </a:r>
            <a:r>
              <a:rPr kumimoji="1" lang="zh-CN" altLang="en-US" dirty="0"/>
              <a:t>本地接口实现</a:t>
            </a:r>
            <a:r>
              <a:rPr kumimoji="1" lang="en-US" altLang="zh-CN" dirty="0"/>
              <a:t>java</a:t>
            </a:r>
            <a:r>
              <a:rPr kumimoji="1" lang="zh-CN" altLang="en-US" dirty="0"/>
              <a:t>代码与</a:t>
            </a:r>
            <a:r>
              <a:rPr kumimoji="1" lang="en-US" altLang="zh-CN" dirty="0"/>
              <a:t>C/C++</a:t>
            </a:r>
            <a:r>
              <a:rPr kumimoji="1" lang="zh-CN" altLang="en-US" dirty="0"/>
              <a:t>代码的相互调用、</a:t>
            </a:r>
            <a:endParaRPr kumimoji="1" lang="en-US" altLang="zh-CN" dirty="0"/>
          </a:p>
          <a:p>
            <a:pPr marL="171450" indent="-171450">
              <a:buFontTx/>
              <a:buChar char="-"/>
            </a:pPr>
            <a:r>
              <a:rPr kumimoji="1" lang="zh-CN" altLang="en-US" dirty="0"/>
              <a:t>也完全使用</a:t>
            </a:r>
            <a:r>
              <a:rPr kumimoji="1" lang="en-US" altLang="zh-CN" dirty="0"/>
              <a:t>Java</a:t>
            </a:r>
            <a:r>
              <a:rPr kumimoji="1" lang="zh-CN" altLang="en-US" dirty="0"/>
              <a:t>实现算法，但是性能相对较低</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系统架构实现：</a:t>
            </a:r>
            <a:endParaRPr kumimoji="1" lang="en-US" altLang="zh-CN" dirty="0"/>
          </a:p>
          <a:p>
            <a:pPr marL="171450" indent="-171450">
              <a:buFontTx/>
              <a:buChar char="-"/>
            </a:pPr>
            <a:endParaRPr kumimoji="1" lang="en-US" altLang="zh-CN" dirty="0"/>
          </a:p>
          <a:p>
            <a:pPr marL="171450" indent="-171450">
              <a:buFontTx/>
              <a:buChar char="-"/>
            </a:pPr>
            <a:r>
              <a:rPr kumimoji="1" lang="zh-CN" altLang="en-US" dirty="0"/>
              <a:t>前端使用</a:t>
            </a:r>
            <a:r>
              <a:rPr kumimoji="1" lang="en-US" altLang="zh-CN" dirty="0" err="1"/>
              <a:t>Vue</a:t>
            </a:r>
            <a:r>
              <a:rPr kumimoji="1" lang="zh-CN" altLang="en-US" dirty="0"/>
              <a:t>框架</a:t>
            </a:r>
            <a:endParaRPr kumimoji="1" lang="en-US" altLang="zh-CN" dirty="0"/>
          </a:p>
          <a:p>
            <a:pPr marL="171450" indent="-171450">
              <a:buFontTx/>
              <a:buChar char="-"/>
            </a:pPr>
            <a:r>
              <a:rPr kumimoji="1" lang="zh-CN" altLang="en-US" dirty="0"/>
              <a:t>后端采用</a:t>
            </a:r>
            <a:r>
              <a:rPr kumimoji="1" lang="en-US" altLang="zh-CN" dirty="0"/>
              <a:t>RESTful</a:t>
            </a:r>
            <a:r>
              <a:rPr kumimoji="1" lang="zh-CN" altLang="en-US" dirty="0"/>
              <a:t>风格开发</a:t>
            </a:r>
            <a:r>
              <a:rPr kumimoji="1" lang="en-US" altLang="zh-CN" dirty="0"/>
              <a:t>API</a:t>
            </a:r>
            <a:r>
              <a:rPr kumimoji="1" lang="zh-CN" altLang="en-US" dirty="0"/>
              <a:t>，以及</a:t>
            </a:r>
            <a:r>
              <a:rPr kumimoji="1" lang="en-US" altLang="zh-CN" dirty="0"/>
              <a:t>MVC</a:t>
            </a:r>
            <a:r>
              <a:rPr kumimoji="1" lang="zh-CN" altLang="en-US" dirty="0"/>
              <a:t>数据模式</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10</a:t>
            </a:fld>
            <a:endParaRPr lang="zh-CN" altLang="en-US"/>
          </a:p>
        </p:txBody>
      </p:sp>
    </p:spTree>
    <p:extLst>
      <p:ext uri="{BB962C8B-B14F-4D97-AF65-F5344CB8AC3E}">
        <p14:creationId xmlns:p14="http://schemas.microsoft.com/office/powerpoint/2010/main" val="256407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11</a:t>
            </a:fld>
            <a:endParaRPr lang="zh-CN" altLang="en-US"/>
          </a:p>
        </p:txBody>
      </p:sp>
    </p:spTree>
    <p:extLst>
      <p:ext uri="{BB962C8B-B14F-4D97-AF65-F5344CB8AC3E}">
        <p14:creationId xmlns:p14="http://schemas.microsoft.com/office/powerpoint/2010/main" val="1865558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12</a:t>
            </a:fld>
            <a:endParaRPr lang="zh-CN" altLang="en-US"/>
          </a:p>
        </p:txBody>
      </p:sp>
    </p:spTree>
    <p:extLst>
      <p:ext uri="{BB962C8B-B14F-4D97-AF65-F5344CB8AC3E}">
        <p14:creationId xmlns:p14="http://schemas.microsoft.com/office/powerpoint/2010/main" val="318230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kumimoji="1" lang="en-US" altLang="zh-CN" dirty="0"/>
              <a:t>Pandas</a:t>
            </a:r>
            <a:r>
              <a:rPr kumimoji="1" lang="zh-CN" altLang="en-US" dirty="0"/>
              <a:t>处理</a:t>
            </a:r>
            <a:r>
              <a:rPr kumimoji="1" lang="en-US" altLang="zh-CN" dirty="0"/>
              <a:t>CSV</a:t>
            </a:r>
            <a:r>
              <a:rPr kumimoji="1" lang="zh-CN" altLang="en-US" dirty="0"/>
              <a:t>文件</a:t>
            </a:r>
            <a:endParaRPr kumimoji="1" lang="en-US" altLang="zh-CN" dirty="0"/>
          </a:p>
          <a:p>
            <a:pPr marL="171450" indent="-171450">
              <a:buFontTx/>
              <a:buChar char="-"/>
            </a:pPr>
            <a:endParaRPr kumimoji="1" lang="en-US" altLang="zh-CN" dirty="0"/>
          </a:p>
          <a:p>
            <a:pPr marL="171450" indent="-171450">
              <a:buFontTx/>
              <a:buChar char="-"/>
            </a:pPr>
            <a:r>
              <a:rPr kumimoji="1" lang="en-US" altLang="zh-CN" dirty="0" err="1"/>
              <a:t>Jni</a:t>
            </a:r>
            <a:r>
              <a:rPr kumimoji="1" lang="zh-CN" altLang="en-US" dirty="0"/>
              <a:t>用于</a:t>
            </a:r>
            <a:r>
              <a:rPr kumimoji="1" lang="en-US" altLang="zh-CN" dirty="0"/>
              <a:t>Java</a:t>
            </a:r>
            <a:r>
              <a:rPr kumimoji="1" lang="zh-CN" altLang="en-US" dirty="0"/>
              <a:t>和</a:t>
            </a:r>
            <a:r>
              <a:rPr kumimoji="1" lang="en-US" altLang="zh-CN" dirty="0"/>
              <a:t>C/C++</a:t>
            </a:r>
            <a:r>
              <a:rPr kumimoji="1" lang="zh-CN" altLang="en-US" dirty="0"/>
              <a:t> 的相互调用</a:t>
            </a:r>
            <a:endParaRPr kumimoji="1" lang="en-US" altLang="zh-CN" dirty="0"/>
          </a:p>
          <a:p>
            <a:pPr marL="171450" indent="-171450">
              <a:buFontTx/>
              <a:buChar char="-"/>
            </a:pPr>
            <a:endParaRPr kumimoji="1" lang="en-US" altLang="zh-CN" dirty="0"/>
          </a:p>
          <a:p>
            <a:pPr marL="171450" indent="-171450">
              <a:buFontTx/>
              <a:buChar char="-"/>
            </a:pPr>
            <a:r>
              <a:rPr kumimoji="1" lang="en-US" altLang="zh-CN" dirty="0"/>
              <a:t>Cypher</a:t>
            </a:r>
            <a:r>
              <a:rPr kumimoji="1" lang="zh-CN" altLang="en-US" dirty="0"/>
              <a:t>类似于</a:t>
            </a:r>
            <a:r>
              <a:rPr kumimoji="1" lang="en-US" altLang="zh-CN" dirty="0" err="1"/>
              <a:t>Sql</a:t>
            </a:r>
            <a:r>
              <a:rPr kumimoji="1" lang="zh-CN" altLang="en-US" dirty="0"/>
              <a:t>语言。</a:t>
            </a:r>
            <a:r>
              <a:rPr kumimoji="1" lang="en-US" altLang="zh-CN" dirty="0"/>
              <a:t>Neo4j</a:t>
            </a:r>
            <a:r>
              <a:rPr kumimoji="1" lang="zh-CN" altLang="en-US" dirty="0"/>
              <a:t>是扩展</a:t>
            </a:r>
            <a:r>
              <a:rPr kumimoji="1" lang="en-US" altLang="zh-CN" dirty="0"/>
              <a:t>Neo4j</a:t>
            </a:r>
            <a:r>
              <a:rPr kumimoji="1" lang="zh-CN" altLang="en-US" dirty="0"/>
              <a:t>算法扩展的方式</a:t>
            </a:r>
            <a:endParaRPr kumimoji="1" lang="en-US" altLang="zh-CN" dirty="0"/>
          </a:p>
          <a:p>
            <a:pPr marL="171450" indent="-171450">
              <a:buFontTx/>
              <a:buChar char="-"/>
            </a:pPr>
            <a:endParaRPr kumimoji="1" lang="en-US" altLang="zh-CN" dirty="0"/>
          </a:p>
          <a:p>
            <a:pPr marL="171450" indent="-171450">
              <a:buFontTx/>
              <a:buChar char="-"/>
            </a:pPr>
            <a:r>
              <a:rPr kumimoji="1" lang="en-US" altLang="zh-CN" dirty="0" err="1"/>
              <a:t>Vue</a:t>
            </a:r>
            <a:r>
              <a:rPr kumimoji="1" lang="zh-CN" altLang="en-US" dirty="0"/>
              <a:t>和</a:t>
            </a:r>
            <a:r>
              <a:rPr kumimoji="1" lang="en-US" altLang="zh-CN" dirty="0" err="1"/>
              <a:t>Springboot</a:t>
            </a:r>
            <a:r>
              <a:rPr kumimoji="1" lang="zh-CN" altLang="en-US" dirty="0"/>
              <a:t> </a:t>
            </a:r>
            <a:r>
              <a:rPr kumimoji="1" lang="zh-CN" altLang="en-US"/>
              <a:t>实现系统功能</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13</a:t>
            </a:fld>
            <a:endParaRPr lang="zh-CN" altLang="en-US"/>
          </a:p>
        </p:txBody>
      </p:sp>
    </p:spTree>
    <p:extLst>
      <p:ext uri="{BB962C8B-B14F-4D97-AF65-F5344CB8AC3E}">
        <p14:creationId xmlns:p14="http://schemas.microsoft.com/office/powerpoint/2010/main" val="1309172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14</a:t>
            </a:fld>
            <a:endParaRPr lang="zh-CN" altLang="en-US"/>
          </a:p>
        </p:txBody>
      </p:sp>
    </p:spTree>
    <p:extLst>
      <p:ext uri="{BB962C8B-B14F-4D97-AF65-F5344CB8AC3E}">
        <p14:creationId xmlns:p14="http://schemas.microsoft.com/office/powerpoint/2010/main" val="157323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16</a:t>
            </a:fld>
            <a:endParaRPr lang="zh-CN" altLang="en-US"/>
          </a:p>
        </p:txBody>
      </p:sp>
    </p:spTree>
    <p:extLst>
      <p:ext uri="{BB962C8B-B14F-4D97-AF65-F5344CB8AC3E}">
        <p14:creationId xmlns:p14="http://schemas.microsoft.com/office/powerpoint/2010/main" val="1083407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我主要从一下几个方面进行介绍：</a:t>
            </a:r>
            <a:endParaRPr lang="en-US" altLang="zh-CN" dirty="0"/>
          </a:p>
          <a:p>
            <a:endParaRPr lang="en-US" altLang="zh-CN" dirty="0"/>
          </a:p>
          <a:p>
            <a:r>
              <a:rPr lang="en-US" altLang="zh-CN" dirty="0"/>
              <a:t>————————————————</a:t>
            </a:r>
          </a:p>
          <a:p>
            <a:endParaRPr lang="en-US" altLang="zh-CN" dirty="0"/>
          </a:p>
          <a:p>
            <a:r>
              <a:rPr lang="zh-CN" altLang="en-US" dirty="0"/>
              <a:t>首先第一部分：主要介绍论文的研究背景。以及研究的意义</a:t>
            </a:r>
            <a:endParaRPr lang="en-US" altLang="zh-CN" dirty="0"/>
          </a:p>
          <a:p>
            <a:endParaRPr lang="en-US" altLang="zh-CN" dirty="0"/>
          </a:p>
          <a:p>
            <a:r>
              <a:rPr lang="en-US" altLang="zh-CN" dirty="0"/>
              <a:t>——————————————————</a:t>
            </a:r>
          </a:p>
          <a:p>
            <a:endParaRPr lang="en-US" altLang="zh-CN" dirty="0"/>
          </a:p>
          <a:p>
            <a:r>
              <a:rPr lang="zh-CN" altLang="en-US" dirty="0"/>
              <a:t>第二部分介绍论文的研究思路和方法</a:t>
            </a:r>
            <a:endParaRPr lang="en-US" altLang="zh-CN" dirty="0"/>
          </a:p>
          <a:p>
            <a:endParaRPr lang="en-US" altLang="zh-CN" dirty="0"/>
          </a:p>
          <a:p>
            <a:r>
              <a:rPr lang="en-US" altLang="zh-CN" dirty="0"/>
              <a:t>——————————————————</a:t>
            </a:r>
          </a:p>
          <a:p>
            <a:endParaRPr lang="en-US" altLang="zh-CN" dirty="0"/>
          </a:p>
          <a:p>
            <a:r>
              <a:rPr lang="zh-CN" altLang="en-US" dirty="0"/>
              <a:t>第三部分主要介绍本论文的研究难点，并对研究成果进行展示</a:t>
            </a:r>
            <a:endParaRPr lang="en-US" altLang="zh-CN" dirty="0"/>
          </a:p>
          <a:p>
            <a:endParaRPr lang="en-US" altLang="zh-CN" dirty="0"/>
          </a:p>
          <a:p>
            <a:r>
              <a:rPr lang="en-US" altLang="zh-CN" dirty="0"/>
              <a:t>——————————————————</a:t>
            </a:r>
          </a:p>
          <a:p>
            <a:endParaRPr lang="en-US" altLang="zh-CN" dirty="0"/>
          </a:p>
          <a:p>
            <a:r>
              <a:rPr lang="zh-CN" altLang="en-US" dirty="0"/>
              <a:t>第四部分对论文进行总结</a:t>
            </a:r>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a:t>
            </a:fld>
            <a:endParaRPr lang="zh-CN" altLang="en-US"/>
          </a:p>
        </p:txBody>
      </p:sp>
    </p:spTree>
    <p:extLst>
      <p:ext uri="{BB962C8B-B14F-4D97-AF65-F5344CB8AC3E}">
        <p14:creationId xmlns:p14="http://schemas.microsoft.com/office/powerpoint/2010/main" val="4238010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3</a:t>
            </a:fld>
            <a:endParaRPr lang="zh-CN" altLang="en-US"/>
          </a:p>
        </p:txBody>
      </p:sp>
    </p:spTree>
    <p:extLst>
      <p:ext uri="{BB962C8B-B14F-4D97-AF65-F5344CB8AC3E}">
        <p14:creationId xmlns:p14="http://schemas.microsoft.com/office/powerpoint/2010/main" val="265367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背景：</a:t>
            </a:r>
            <a:endParaRPr kumimoji="1" lang="en-US" altLang="zh-CN" dirty="0"/>
          </a:p>
          <a:p>
            <a:endParaRPr kumimoji="1" lang="en-US" altLang="zh-CN" dirty="0"/>
          </a:p>
          <a:p>
            <a:r>
              <a:rPr kumimoji="1" lang="zh-CN" altLang="en-US" dirty="0"/>
              <a:t>不同学者之间的合作成果往往以徐文书论文的形式发表。</a:t>
            </a:r>
            <a:endParaRPr kumimoji="1" lang="en-US" altLang="zh-CN" dirty="0"/>
          </a:p>
          <a:p>
            <a:endParaRPr kumimoji="1" lang="en-US" altLang="zh-CN" dirty="0"/>
          </a:p>
          <a:p>
            <a:r>
              <a:rPr kumimoji="1" lang="zh-CN" altLang="en-US" dirty="0"/>
              <a:t>学术研究的发展，产生了海量的学术论文。学术网络就隐藏在海量的学术文献之中。</a:t>
            </a:r>
            <a:endParaRPr kumimoji="1" lang="en-US" altLang="zh-CN" dirty="0"/>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意义：</a:t>
            </a:r>
            <a:endParaRPr kumimoji="1" lang="en-US" altLang="zh-CN" dirty="0"/>
          </a:p>
          <a:p>
            <a:endParaRPr kumimoji="1" lang="en-US" altLang="zh-CN" dirty="0"/>
          </a:p>
          <a:p>
            <a:r>
              <a:rPr kumimoji="1" lang="zh-CN" altLang="en-US" dirty="0"/>
              <a:t>使用</a:t>
            </a:r>
            <a:r>
              <a:rPr kumimoji="1" lang="en-US" altLang="zh-CN" dirty="0"/>
              <a:t>DBLP</a:t>
            </a:r>
            <a:r>
              <a:rPr kumimoji="1" lang="zh-CN" altLang="en-US" dirty="0"/>
              <a:t>文献库构建学术网络</a:t>
            </a:r>
            <a:endParaRPr kumimoji="1" lang="en-US" altLang="zh-CN" dirty="0"/>
          </a:p>
          <a:p>
            <a:endParaRPr kumimoji="1" lang="en-US" altLang="zh-CN" dirty="0"/>
          </a:p>
          <a:p>
            <a:r>
              <a:rPr kumimoji="1" lang="zh-CN" altLang="en-US" dirty="0"/>
              <a:t>使用</a:t>
            </a:r>
            <a:r>
              <a:rPr kumimoji="1" lang="en-US" altLang="zh-CN" dirty="0"/>
              <a:t>Neo4j</a:t>
            </a:r>
            <a:r>
              <a:rPr kumimoji="1" lang="zh-CN" altLang="en-US" dirty="0"/>
              <a:t>作为数据存储工具。</a:t>
            </a:r>
            <a:endParaRPr kumimoji="1" lang="en-US" altLang="zh-CN" dirty="0"/>
          </a:p>
          <a:p>
            <a:endParaRPr kumimoji="1" lang="en-US" altLang="zh-CN" dirty="0"/>
          </a:p>
          <a:p>
            <a:r>
              <a:rPr kumimoji="1" lang="zh-CN" altLang="en-US" dirty="0"/>
              <a:t>集成不同的图论算法：中心度算法、相似度算法、社区检测算；提供了研究团体搜索、相似度查询、中心度查询等功能</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4</a:t>
            </a:fld>
            <a:endParaRPr lang="zh-CN" altLang="en-US"/>
          </a:p>
        </p:txBody>
      </p:sp>
    </p:spTree>
    <p:extLst>
      <p:ext uri="{BB962C8B-B14F-4D97-AF65-F5344CB8AC3E}">
        <p14:creationId xmlns:p14="http://schemas.microsoft.com/office/powerpoint/2010/main" val="373422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首先是国内现状：</a:t>
            </a:r>
            <a:endParaRPr kumimoji="1" lang="en-US" altLang="zh-CN" dirty="0"/>
          </a:p>
          <a:p>
            <a:endParaRPr kumimoji="1" lang="en-US" altLang="zh-CN" dirty="0"/>
          </a:p>
          <a:p>
            <a:r>
              <a:rPr kumimoji="1" lang="en-US" altLang="zh-CN" dirty="0"/>
              <a:t>1</a:t>
            </a:r>
            <a:r>
              <a:rPr kumimoji="1" lang="zh-CN" altLang="en-US" dirty="0"/>
              <a:t>、百度、知网、学者网：都有一个共同的特点：都只能工具关键词进行匹配搜索。</a:t>
            </a:r>
            <a:endParaRPr kumimoji="1" lang="en-US" altLang="zh-CN" dirty="0"/>
          </a:p>
          <a:p>
            <a:r>
              <a:rPr kumimoji="1" lang="en-US" altLang="zh-CN" dirty="0"/>
              <a:t>2</a:t>
            </a:r>
            <a:r>
              <a:rPr kumimoji="1" lang="zh-CN" altLang="en-US" dirty="0"/>
              <a:t>、这种方式找到的信息都是与关键词直接相关的信息。</a:t>
            </a:r>
            <a:endParaRPr kumimoji="1" lang="en-US" altLang="zh-CN" dirty="0"/>
          </a:p>
          <a:p>
            <a:r>
              <a:rPr kumimoji="1" lang="en-US" altLang="zh-CN" dirty="0"/>
              <a:t>3</a:t>
            </a:r>
            <a:r>
              <a:rPr kumimoji="1" lang="zh-CN" altLang="en-US" dirty="0"/>
              <a:t>、当要查找的信息与关键词不直接相关的时候，这些工具就无能为力。 （比如，通过作者姓名找到其所有合作者）</a:t>
            </a:r>
            <a:endParaRPr kumimoji="1" lang="en-US" altLang="zh-CN" dirty="0"/>
          </a:p>
          <a:p>
            <a:endParaRPr kumimoji="1" lang="en-US" altLang="zh-CN" dirty="0"/>
          </a:p>
          <a:p>
            <a:r>
              <a:rPr kumimoji="1" lang="zh-CN" altLang="en-US" dirty="0"/>
              <a:t>清华大学唐杰团队的 </a:t>
            </a:r>
            <a:r>
              <a:rPr kumimoji="1" lang="en-US" altLang="zh-CN" dirty="0" err="1"/>
              <a:t>Aminer</a:t>
            </a:r>
            <a:r>
              <a:rPr kumimoji="1" lang="zh-CN" altLang="en-US" dirty="0"/>
              <a:t> </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清华大学唐杰团队研发的</a:t>
            </a:r>
            <a:r>
              <a:rPr lang="en-US" altLang="zh-CN" sz="1200" kern="1200" dirty="0" err="1">
                <a:solidFill>
                  <a:schemeClr val="tx1"/>
                </a:solidFill>
                <a:effectLst/>
                <a:latin typeface="+mn-lt"/>
                <a:ea typeface="+mn-ea"/>
                <a:cs typeface="+mn-cs"/>
              </a:rPr>
              <a:t>Aminer</a:t>
            </a:r>
            <a:r>
              <a:rPr lang="zh-CN" altLang="zh-CN" sz="1200" kern="1200" dirty="0">
                <a:solidFill>
                  <a:schemeClr val="tx1"/>
                </a:solidFill>
                <a:effectLst/>
                <a:latin typeface="+mn-lt"/>
                <a:ea typeface="+mn-ea"/>
                <a:cs typeface="+mn-cs"/>
              </a:rPr>
              <a:t>平台利用学术网络图结合人工智能、数据挖掘，实现了更加高级的信息检索功能，如学术排名、人才迁徙、溯源树等。</a:t>
            </a:r>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其次是国外现状：</a:t>
            </a:r>
            <a:endParaRPr kumimoji="1" lang="en-US" altLang="zh-CN" dirty="0"/>
          </a:p>
          <a:p>
            <a:endParaRPr kumimoji="1" lang="en-US" altLang="zh-CN" dirty="0"/>
          </a:p>
          <a:p>
            <a:r>
              <a:rPr kumimoji="1" lang="en-US" altLang="zh-CN" dirty="0"/>
              <a:t>1</a:t>
            </a:r>
            <a:r>
              <a:rPr kumimoji="1" lang="zh-CN" altLang="en-US" dirty="0"/>
              <a:t>、谷歌学术搜索、微软学术搜索，也是只能满足通过关键词匹配信息，进行查询</a:t>
            </a:r>
            <a:endParaRPr kumimoji="1" lang="en-US" altLang="zh-CN" dirty="0"/>
          </a:p>
          <a:p>
            <a:endParaRPr kumimoji="1" lang="en-US" altLang="zh-CN" dirty="0"/>
          </a:p>
          <a:p>
            <a:endParaRPr kumimoji="1" lang="en-US" altLang="zh-CN" dirty="0"/>
          </a:p>
          <a:p>
            <a:r>
              <a:rPr kumimoji="1" lang="en-US" altLang="zh-CN" dirty="0"/>
              <a:t>——————————————————————————————————————————————————————————————————————</a:t>
            </a:r>
          </a:p>
          <a:p>
            <a:r>
              <a:rPr kumimoji="1" lang="zh-CN" altLang="en-US" dirty="0"/>
              <a:t>无论是国内的百度、知网、</a:t>
            </a:r>
            <a:r>
              <a:rPr kumimoji="1" lang="en-US" altLang="zh-CN" dirty="0" err="1"/>
              <a:t>Aminer</a:t>
            </a:r>
            <a:r>
              <a:rPr kumimoji="1" lang="zh-CN" altLang="en-US" dirty="0"/>
              <a:t> 还是国外的 谷歌学术搜索、微软学术搜索都不能满足研究团体搜索、接待相似度查询等功能。</a:t>
            </a:r>
            <a:endParaRPr kumimoji="1" lang="en-US" altLang="zh-CN" dirty="0"/>
          </a:p>
          <a:p>
            <a:endParaRPr kumimoji="1" lang="en-US" altLang="zh-CN" dirty="0"/>
          </a:p>
          <a:p>
            <a:r>
              <a:rPr kumimoji="1" lang="zh-CN" altLang="en-US" dirty="0"/>
              <a:t>本论文的目的就在于设计开发一个检索学术网络中研究团体、节点关联信息的平台。</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5</a:t>
            </a:fld>
            <a:endParaRPr lang="zh-CN" altLang="en-US"/>
          </a:p>
        </p:txBody>
      </p:sp>
    </p:spTree>
    <p:extLst>
      <p:ext uri="{BB962C8B-B14F-4D97-AF65-F5344CB8AC3E}">
        <p14:creationId xmlns:p14="http://schemas.microsoft.com/office/powerpoint/2010/main" val="2688864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关键字：</a:t>
            </a:r>
            <a:r>
              <a:rPr kumimoji="1" lang="en-US" altLang="zh-CN" dirty="0"/>
              <a:t>DBLP</a:t>
            </a:r>
          </a:p>
          <a:p>
            <a:endParaRPr kumimoji="1" lang="en-US" altLang="zh-CN" dirty="0"/>
          </a:p>
          <a:p>
            <a:r>
              <a:rPr kumimoji="1" lang="en-US" altLang="zh-CN" dirty="0"/>
              <a:t>1</a:t>
            </a:r>
            <a:r>
              <a:rPr kumimoji="1" lang="zh-CN" altLang="en-US" dirty="0"/>
              <a:t>、</a:t>
            </a:r>
            <a:r>
              <a:rPr kumimoji="1" lang="en-US" altLang="zh-CN" dirty="0"/>
              <a:t>DBLP</a:t>
            </a:r>
            <a:r>
              <a:rPr kumimoji="1" lang="zh-CN" altLang="en-US" dirty="0"/>
              <a:t>包含期刊、会议所发表的论文；也包含部分博士硕士论文。收录的数据丰富，质量很高，被学术界广泛认可。</a:t>
            </a:r>
            <a:endParaRPr kumimoji="1" lang="en-US" altLang="zh-CN" dirty="0"/>
          </a:p>
          <a:p>
            <a:r>
              <a:rPr kumimoji="1" lang="en-US" altLang="zh-CN" dirty="0"/>
              <a:t>2</a:t>
            </a:r>
            <a:r>
              <a:rPr kumimoji="1" lang="zh-CN" altLang="en-US" dirty="0"/>
              <a:t>、本文只抽取期刊会议发表的论文数据进行分析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Graph</a:t>
            </a:r>
          </a:p>
          <a:p>
            <a:endParaRPr kumimoji="1" lang="en-US" altLang="zh-CN" dirty="0"/>
          </a:p>
          <a:p>
            <a:r>
              <a:rPr kumimoji="1" lang="en-US" altLang="zh-CN" dirty="0"/>
              <a:t>1</a:t>
            </a:r>
            <a:r>
              <a:rPr kumimoji="1" lang="zh-CN" altLang="en-US" dirty="0"/>
              <a:t>、将从</a:t>
            </a:r>
            <a:r>
              <a:rPr kumimoji="1" lang="en-US" altLang="zh-CN" dirty="0"/>
              <a:t>DBLP</a:t>
            </a:r>
            <a:r>
              <a:rPr kumimoji="1" lang="zh-CN" altLang="en-US" dirty="0"/>
              <a:t>文献库中 抽取的数据进行处理，构造成一张学术网络图；在图上进行数据分析与检索</a:t>
            </a:r>
            <a:endParaRPr kumimoji="1" lang="en-US" altLang="zh-CN" dirty="0"/>
          </a:p>
          <a:p>
            <a:r>
              <a:rPr kumimoji="1" lang="en-US" altLang="zh-CN" dirty="0"/>
              <a:t>2</a:t>
            </a:r>
            <a:r>
              <a:rPr kumimoji="1" lang="zh-CN" altLang="en-US" dirty="0"/>
              <a:t>、图中包含两类节点：一类是作者对应的节点，一类是文章对应的节点</a:t>
            </a:r>
            <a:endParaRPr kumimoji="1" lang="en-US" altLang="zh-CN" dirty="0"/>
          </a:p>
          <a:p>
            <a:r>
              <a:rPr kumimoji="1" lang="en-US" altLang="zh-CN" dirty="0"/>
              <a:t>3</a:t>
            </a:r>
            <a:r>
              <a:rPr kumimoji="1" lang="zh-CN" altLang="en-US" dirty="0"/>
              <a:t>、图中包含两类边：一类是作者和文章之间的边（表示作者和文章的从属关系）；一类是作者之间的边（表示作者之间的合作关系）</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Neo4j</a:t>
            </a:r>
          </a:p>
          <a:p>
            <a:endParaRPr kumimoji="1" lang="en-US" altLang="zh-CN" dirty="0"/>
          </a:p>
          <a:p>
            <a:r>
              <a:rPr kumimoji="1" lang="en-US" altLang="zh-CN" dirty="0"/>
              <a:t>1</a:t>
            </a:r>
            <a:r>
              <a:rPr kumimoji="1" lang="zh-CN" altLang="en-US" dirty="0"/>
              <a:t>、</a:t>
            </a:r>
            <a:r>
              <a:rPr kumimoji="1" lang="en-US" altLang="zh-CN" dirty="0"/>
              <a:t>Neo4j</a:t>
            </a:r>
            <a:r>
              <a:rPr kumimoji="1" lang="zh-CN" altLang="en-US" dirty="0"/>
              <a:t>是一个专用的图数据库</a:t>
            </a:r>
            <a:endParaRPr kumimoji="1" lang="en-US" altLang="zh-CN" dirty="0"/>
          </a:p>
          <a:p>
            <a:r>
              <a:rPr kumimoji="1" lang="en-US" altLang="zh-CN" dirty="0"/>
              <a:t>2</a:t>
            </a:r>
            <a:r>
              <a:rPr kumimoji="1" lang="zh-CN" altLang="en-US" dirty="0"/>
              <a:t>、</a:t>
            </a:r>
            <a:r>
              <a:rPr kumimoji="1" lang="en-US" altLang="zh-CN" dirty="0"/>
              <a:t>Cypher</a:t>
            </a:r>
            <a:r>
              <a:rPr kumimoji="1" lang="zh-CN" altLang="en-US" dirty="0"/>
              <a:t>语言受</a:t>
            </a:r>
            <a:r>
              <a:rPr kumimoji="1" lang="en-US" altLang="zh-CN" dirty="0"/>
              <a:t>SQL</a:t>
            </a:r>
            <a:r>
              <a:rPr kumimoji="1" lang="zh-CN" altLang="en-US" dirty="0"/>
              <a:t>的启发，通过模式匹配，实现对图图数据的增删改查</a:t>
            </a:r>
            <a:endParaRPr kumimoji="1" lang="en-US" altLang="zh-CN" dirty="0"/>
          </a:p>
          <a:p>
            <a:r>
              <a:rPr kumimoji="1" lang="en-US" altLang="zh-CN" dirty="0"/>
              <a:t>3</a:t>
            </a:r>
            <a:r>
              <a:rPr kumimoji="1" lang="zh-CN" altLang="en-US" dirty="0"/>
              <a:t>、可以扩展其算法库，对图数据进行分析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关键字：社区搜索</a:t>
            </a:r>
            <a:endParaRPr kumimoji="1" lang="en-US" altLang="zh-CN" dirty="0"/>
          </a:p>
          <a:p>
            <a:endParaRPr kumimoji="1" lang="en-US" altLang="zh-CN" dirty="0"/>
          </a:p>
          <a:p>
            <a:r>
              <a:rPr kumimoji="1" lang="en-US" altLang="zh-CN" dirty="0"/>
              <a:t>1</a:t>
            </a:r>
            <a:r>
              <a:rPr kumimoji="1" lang="zh-CN" altLang="en-US" dirty="0"/>
              <a:t>、通过在</a:t>
            </a:r>
            <a:r>
              <a:rPr kumimoji="1" lang="en-US" altLang="zh-CN" dirty="0"/>
              <a:t>Neo4j</a:t>
            </a:r>
            <a:r>
              <a:rPr kumimoji="1" lang="zh-CN" altLang="en-US" dirty="0"/>
              <a:t>上集成社区搜索算法，实现研究团体搜索功能</a:t>
            </a:r>
            <a:endParaRPr kumimoji="1" lang="en-US" altLang="zh-CN" dirty="0"/>
          </a:p>
          <a:p>
            <a:r>
              <a:rPr kumimoji="1" lang="en-US" altLang="zh-CN" dirty="0"/>
              <a:t>2</a:t>
            </a:r>
            <a:r>
              <a:rPr kumimoji="1" lang="zh-CN" altLang="en-US" dirty="0"/>
              <a:t>、处理传统的结构密集的社区搜索算法（如：</a:t>
            </a:r>
            <a:r>
              <a:rPr kumimoji="1" lang="en-US" altLang="zh-CN" dirty="0"/>
              <a:t>Louvain</a:t>
            </a:r>
            <a:r>
              <a:rPr kumimoji="1" lang="zh-CN" altLang="en-US" dirty="0"/>
              <a:t>算法）；还包括结构和属性都密集的社区搜索算法（</a:t>
            </a:r>
            <a:r>
              <a:rPr kumimoji="1" lang="en-US" altLang="zh-CN" dirty="0" err="1"/>
              <a:t>Equitruss</a:t>
            </a:r>
            <a:r>
              <a:rPr kumimoji="1" lang="zh-CN" altLang="en-US" dirty="0"/>
              <a:t>）</a:t>
            </a:r>
            <a:endParaRPr kumimoji="1" lang="en-US" altLang="zh-CN" dirty="0"/>
          </a:p>
          <a:p>
            <a:endParaRPr kumimoji="1" lang="en-US" altLang="zh-CN" dirty="0"/>
          </a:p>
          <a:p>
            <a:r>
              <a:rPr kumimoji="1" lang="en-US" altLang="zh-CN" dirty="0"/>
              <a:t>————————————————————————————————————————————————————————————</a:t>
            </a:r>
          </a:p>
          <a:p>
            <a:endParaRPr kumimoji="1" lang="en-US" altLang="zh-CN" dirty="0"/>
          </a:p>
          <a:p>
            <a:r>
              <a:rPr kumimoji="1" lang="en-US" altLang="zh-CN" dirty="0" err="1"/>
              <a:t>Equitruss</a:t>
            </a:r>
            <a:r>
              <a:rPr kumimoji="1" lang="zh-CN" altLang="en-US" dirty="0"/>
              <a:t>算法：核心是首先找到结构紧密的社区，然后通过判断社区属性是够满足要求，对社区进行过滤；</a:t>
            </a:r>
            <a:endParaRPr kumimoji="1" lang="en-US" altLang="zh-CN" dirty="0"/>
          </a:p>
          <a:p>
            <a:endParaRPr kumimoji="1" lang="en-US" altLang="zh-CN" dirty="0"/>
          </a:p>
          <a:p>
            <a:r>
              <a:rPr kumimoji="1" lang="zh-CN" altLang="en-US" dirty="0"/>
              <a:t>判断属性是否满足要求：</a:t>
            </a:r>
            <a:endParaRPr kumimoji="1" lang="en-US" altLang="zh-CN" dirty="0"/>
          </a:p>
          <a:p>
            <a:endParaRPr kumimoji="1" lang="en-US" altLang="zh-CN" dirty="0"/>
          </a:p>
          <a:p>
            <a:r>
              <a:rPr kumimoji="1" lang="en-US" altLang="zh-CN" dirty="0"/>
              <a:t>1</a:t>
            </a:r>
            <a:r>
              <a:rPr kumimoji="1" lang="zh-CN" altLang="en-US" dirty="0"/>
              <a:t>、属性编号，每一个属性都由唯一的整数</a:t>
            </a:r>
            <a:r>
              <a:rPr kumimoji="1" lang="en-US" altLang="zh-CN" dirty="0"/>
              <a:t>ID</a:t>
            </a:r>
          </a:p>
          <a:p>
            <a:r>
              <a:rPr kumimoji="1" lang="en-US" altLang="zh-CN" dirty="0"/>
              <a:t>2</a:t>
            </a:r>
            <a:r>
              <a:rPr kumimoji="1" lang="zh-CN" altLang="en-US" dirty="0"/>
              <a:t>、频繁项集</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6</a:t>
            </a:fld>
            <a:endParaRPr lang="zh-CN" altLang="en-US"/>
          </a:p>
        </p:txBody>
      </p:sp>
    </p:spTree>
    <p:extLst>
      <p:ext uri="{BB962C8B-B14F-4D97-AF65-F5344CB8AC3E}">
        <p14:creationId xmlns:p14="http://schemas.microsoft.com/office/powerpoint/2010/main" val="50595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这一部分主要从：</a:t>
            </a:r>
            <a:endParaRPr lang="en-US" altLang="zh-CN" dirty="0"/>
          </a:p>
          <a:p>
            <a:endParaRPr lang="en-US" altLang="zh-CN" dirty="0"/>
          </a:p>
          <a:p>
            <a:r>
              <a:rPr lang="zh-CN" altLang="en-US" dirty="0"/>
              <a:t>数据建模</a:t>
            </a:r>
            <a:r>
              <a:rPr lang="en-US" altLang="zh-CN" dirty="0"/>
              <a:t>&amp;</a:t>
            </a:r>
            <a:r>
              <a:rPr lang="zh-CN" altLang="en-US" dirty="0"/>
              <a:t>预处理、算法集成、功能实现</a:t>
            </a:r>
            <a:endParaRPr lang="en-US" altLang="zh-CN" dirty="0"/>
          </a:p>
          <a:p>
            <a:endParaRPr lang="en-US" altLang="zh-CN" dirty="0"/>
          </a:p>
          <a:p>
            <a:r>
              <a:rPr lang="zh-CN" altLang="en-US" dirty="0"/>
              <a:t>等几个方面介绍本文的研究方法和思路</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7</a:t>
            </a:fld>
            <a:endParaRPr lang="zh-CN" altLang="en-US"/>
          </a:p>
        </p:txBody>
      </p:sp>
    </p:spTree>
    <p:extLst>
      <p:ext uri="{BB962C8B-B14F-4D97-AF65-F5344CB8AC3E}">
        <p14:creationId xmlns:p14="http://schemas.microsoft.com/office/powerpoint/2010/main" val="3360543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zh-CN" altLang="en-US" dirty="0"/>
              <a:t>主要从 数据建模与预处理、算法集成。系统实现架构三个方面 介绍研究方法</a:t>
            </a:r>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8</a:t>
            </a:fld>
            <a:endParaRPr lang="zh-CN" altLang="en-US"/>
          </a:p>
        </p:txBody>
      </p:sp>
    </p:spTree>
    <p:extLst>
      <p:ext uri="{BB962C8B-B14F-4D97-AF65-F5344CB8AC3E}">
        <p14:creationId xmlns:p14="http://schemas.microsoft.com/office/powerpoint/2010/main" val="2674012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数据建模</a:t>
            </a:r>
            <a:r>
              <a:rPr lang="en-US" altLang="zh-CN" dirty="0"/>
              <a:t>&amp;</a:t>
            </a:r>
            <a:r>
              <a:rPr lang="zh-CN" altLang="en-US" dirty="0"/>
              <a:t>预处理</a:t>
            </a:r>
            <a:endParaRPr lang="en-US" altLang="zh-CN" dirty="0"/>
          </a:p>
          <a:p>
            <a:endParaRPr lang="en-US" altLang="zh-CN" dirty="0"/>
          </a:p>
          <a:p>
            <a:r>
              <a:rPr lang="zh-CN" altLang="en-US" dirty="0"/>
              <a:t>在数据建模阶段，需要从文献的  “作者之间的关系” 和  “作者与文章之间的关系”，构建学术网络。</a:t>
            </a:r>
            <a:endParaRPr lang="en-US" altLang="zh-CN" dirty="0"/>
          </a:p>
          <a:p>
            <a:endParaRPr lang="en-US" altLang="zh-CN" dirty="0"/>
          </a:p>
          <a:p>
            <a:r>
              <a:rPr lang="zh-CN" altLang="en-US" dirty="0"/>
              <a:t>数据建模具体来说：</a:t>
            </a:r>
            <a:endParaRPr lang="en-US" altLang="zh-CN" dirty="0"/>
          </a:p>
          <a:p>
            <a:endParaRPr lang="en-US" altLang="zh-CN" dirty="0"/>
          </a:p>
          <a:p>
            <a:r>
              <a:rPr lang="zh-CN" altLang="en-US" dirty="0"/>
              <a:t>学术网络图是一个属性图， 并且包含两类节点和两类边</a:t>
            </a:r>
            <a:endParaRPr lang="en-US" altLang="zh-CN" dirty="0"/>
          </a:p>
          <a:p>
            <a:endParaRPr lang="en-US" altLang="zh-CN" dirty="0"/>
          </a:p>
          <a:p>
            <a:r>
              <a:rPr lang="zh-CN" altLang="en-US" dirty="0"/>
              <a:t>两类节点分别是：</a:t>
            </a:r>
            <a:endParaRPr lang="en-US" altLang="zh-CN" dirty="0"/>
          </a:p>
          <a:p>
            <a:pPr marL="171450" indent="-171450">
              <a:buFontTx/>
              <a:buChar char="-"/>
            </a:pPr>
            <a:r>
              <a:rPr lang="zh-CN" altLang="en-US" dirty="0"/>
              <a:t>作者节点：代表一位作者，节点的属性包括，作者姓名、发表过的文章等信息</a:t>
            </a:r>
            <a:endParaRPr lang="en-US" altLang="zh-CN" dirty="0"/>
          </a:p>
          <a:p>
            <a:pPr marL="171450" indent="-171450">
              <a:buFontTx/>
              <a:buChar char="-"/>
            </a:pPr>
            <a:r>
              <a:rPr lang="zh-CN" altLang="en-US" dirty="0"/>
              <a:t>文章节点：代表一篇文章，节点属性包括文章的标题、引用次数等信息</a:t>
            </a:r>
            <a:endParaRPr lang="en-US" altLang="zh-CN" dirty="0"/>
          </a:p>
          <a:p>
            <a:pPr marL="171450" indent="-171450">
              <a:buFontTx/>
              <a:buChar char="-"/>
            </a:pPr>
            <a:r>
              <a:rPr lang="zh-CN" altLang="en-US" dirty="0"/>
              <a:t>对文章标题使用</a:t>
            </a:r>
            <a:r>
              <a:rPr lang="en-US" altLang="zh-CN" dirty="0" err="1"/>
              <a:t>nltk</a:t>
            </a:r>
            <a:r>
              <a:rPr lang="zh-CN" altLang="en-US" dirty="0"/>
              <a:t>进行分词，并且给每一个词唯一编号，方便后续算法运行</a:t>
            </a:r>
            <a:endParaRPr lang="en-US" altLang="zh-CN" dirty="0"/>
          </a:p>
          <a:p>
            <a:pPr marL="0" indent="0">
              <a:buFontTx/>
              <a:buNone/>
            </a:pPr>
            <a:endParaRPr lang="en-US" altLang="zh-CN" dirty="0"/>
          </a:p>
          <a:p>
            <a:pPr marL="0" indent="0">
              <a:buFontTx/>
              <a:buNone/>
            </a:pPr>
            <a:r>
              <a:rPr lang="zh-CN" altLang="en-US" dirty="0"/>
              <a:t>两类边分别是：</a:t>
            </a:r>
            <a:endParaRPr lang="en-US" altLang="zh-CN" dirty="0"/>
          </a:p>
          <a:p>
            <a:pPr marL="171450" indent="-171450">
              <a:buFontTx/>
              <a:buChar char="-"/>
            </a:pPr>
            <a:r>
              <a:rPr lang="zh-CN" altLang="en-US" dirty="0"/>
              <a:t>作者之间的边：代表作者之间的合作关系，边的权重代表二者的合作次数</a:t>
            </a:r>
            <a:endParaRPr lang="en-US" altLang="zh-CN" dirty="0"/>
          </a:p>
          <a:p>
            <a:pPr marL="171450" indent="-171450">
              <a:buFontTx/>
              <a:buChar char="-"/>
            </a:pPr>
            <a:r>
              <a:rPr lang="zh-CN" altLang="en-US" dirty="0"/>
              <a:t>作者和文章之间的边：代表文章和作者之间的从属关系</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zh-CN" altLang="en-US" dirty="0"/>
              <a:t>数据预处理具体来说：</a:t>
            </a:r>
            <a:endParaRPr lang="en-US" altLang="zh-CN" dirty="0"/>
          </a:p>
          <a:p>
            <a:pPr marL="0" indent="0">
              <a:buFontTx/>
              <a:buNone/>
            </a:pPr>
            <a:endParaRPr lang="en-US" altLang="zh-CN" dirty="0"/>
          </a:p>
          <a:p>
            <a:pPr marL="171450" indent="-171450">
              <a:buFont typeface="Wingdings" panose="05000000000000000000" pitchFamily="2" charset="2"/>
              <a:buChar char="Ø"/>
            </a:pPr>
            <a:r>
              <a:rPr lang="zh-CN" altLang="en-US" dirty="0"/>
              <a:t>首先要从原始数据中提取节点和边的数据</a:t>
            </a:r>
            <a:endParaRPr lang="en-US" altLang="zh-CN" dirty="0"/>
          </a:p>
          <a:p>
            <a:pPr marL="171450" indent="-171450">
              <a:buFont typeface="Wingdings" panose="05000000000000000000" pitchFamily="2" charset="2"/>
              <a:buChar char="Ø"/>
            </a:pPr>
            <a:endParaRPr lang="en-US" altLang="zh-CN" dirty="0"/>
          </a:p>
          <a:p>
            <a:pPr marL="171450" indent="-171450">
              <a:buFontTx/>
              <a:buChar char="-"/>
            </a:pPr>
            <a:r>
              <a:rPr lang="zh-CN" altLang="en-US" dirty="0"/>
              <a:t>代用流式解析的方式解析</a:t>
            </a:r>
            <a:r>
              <a:rPr lang="en-US" altLang="zh-CN" dirty="0"/>
              <a:t>DBLP</a:t>
            </a:r>
            <a:r>
              <a:rPr lang="zh-CN" altLang="en-US" dirty="0"/>
              <a:t>的</a:t>
            </a:r>
            <a:r>
              <a:rPr lang="en-US" altLang="zh-CN" dirty="0"/>
              <a:t>XML</a:t>
            </a:r>
            <a:r>
              <a:rPr lang="zh-CN" altLang="en-US" dirty="0"/>
              <a:t>元数据，提取学术期刊文献信息</a:t>
            </a:r>
            <a:endParaRPr lang="en-US" altLang="zh-CN" dirty="0"/>
          </a:p>
          <a:p>
            <a:pPr marL="171450" indent="-171450">
              <a:buFontTx/>
              <a:buChar char="-"/>
            </a:pPr>
            <a:r>
              <a:rPr lang="zh-CN" altLang="en-US" dirty="0"/>
              <a:t>每一个</a:t>
            </a:r>
            <a:r>
              <a:rPr lang="en-US" altLang="zh-CN" dirty="0"/>
              <a:t>article</a:t>
            </a:r>
            <a:r>
              <a:rPr lang="zh-CN" altLang="en-US" dirty="0"/>
              <a:t>标签就生成一个文章节点，同时如果文章中的作者则对应生成文章节点</a:t>
            </a:r>
            <a:endParaRPr lang="en-US" altLang="zh-CN" dirty="0"/>
          </a:p>
          <a:p>
            <a:pPr marL="171450" indent="-171450">
              <a:buFontTx/>
              <a:buChar char="-"/>
            </a:pPr>
            <a:r>
              <a:rPr lang="zh-CN" altLang="en-US" dirty="0"/>
              <a:t>一篇文章和它的每一个作者之间都生成一条边</a:t>
            </a:r>
            <a:endParaRPr lang="en-US" altLang="zh-CN" dirty="0"/>
          </a:p>
          <a:p>
            <a:pPr marL="171450" indent="-171450">
              <a:buFontTx/>
              <a:buChar char="-"/>
            </a:pPr>
            <a:r>
              <a:rPr lang="zh-CN" altLang="en-US" dirty="0"/>
              <a:t>同一篇文章的多个作者之间进行两两组合组合，每一个组合生成一条作者之间的边（作者之间有多条边以边的权重表示）</a:t>
            </a:r>
            <a:endParaRPr lang="en-US" altLang="zh-CN" dirty="0"/>
          </a:p>
          <a:p>
            <a:pPr marL="171450" indent="-171450">
              <a:buFontTx/>
              <a:buChar char="-"/>
            </a:pPr>
            <a:endParaRPr lang="en-US" altLang="zh-CN" dirty="0"/>
          </a:p>
          <a:p>
            <a:pPr marL="171450" indent="-171450">
              <a:buFont typeface="Wingdings" panose="05000000000000000000" pitchFamily="2" charset="2"/>
              <a:buChar char="Ø"/>
            </a:pPr>
            <a:r>
              <a:rPr lang="zh-CN" altLang="en-US" dirty="0"/>
              <a:t>节点和边的属性</a:t>
            </a:r>
            <a:endParaRPr lang="en-US" altLang="zh-CN" dirty="0"/>
          </a:p>
          <a:p>
            <a:pPr marL="0" indent="0">
              <a:buFont typeface="Wingdings" panose="05000000000000000000" pitchFamily="2" charset="2"/>
              <a:buNone/>
            </a:pPr>
            <a:endParaRPr lang="en-US" altLang="zh-CN" dirty="0"/>
          </a:p>
          <a:p>
            <a:pPr marL="0" indent="0">
              <a:buFont typeface="Wingdings" panose="05000000000000000000" pitchFamily="2" charset="2"/>
              <a:buNone/>
            </a:pPr>
            <a:r>
              <a:rPr lang="en-US" altLang="zh-CN" dirty="0"/>
              <a:t>-  </a:t>
            </a:r>
            <a:r>
              <a:rPr lang="zh-CN" altLang="en-US" dirty="0"/>
              <a:t>作者节点的属性（作者发表过的全部文章）：用作者名计算一个</a:t>
            </a:r>
            <a:r>
              <a:rPr lang="en-US" altLang="zh-CN" dirty="0"/>
              <a:t>10</a:t>
            </a:r>
            <a:r>
              <a:rPr lang="zh-CN" altLang="en-US" dirty="0"/>
              <a:t>位的</a:t>
            </a:r>
            <a:r>
              <a:rPr lang="en-US" altLang="zh-CN" dirty="0" err="1"/>
              <a:t>hashcode</a:t>
            </a:r>
            <a:r>
              <a:rPr lang="zh-CN" altLang="en-US" dirty="0"/>
              <a:t>，再对一个整数取模（比如：</a:t>
            </a:r>
            <a:r>
              <a:rPr lang="en-US" altLang="zh-CN" dirty="0"/>
              <a:t>100</a:t>
            </a:r>
            <a:r>
              <a:rPr lang="zh-CN" altLang="en-US" dirty="0"/>
              <a:t>），把作者散列到</a:t>
            </a:r>
            <a:r>
              <a:rPr lang="en-US" altLang="zh-CN" dirty="0"/>
              <a:t>100</a:t>
            </a:r>
            <a:r>
              <a:rPr lang="zh-CN" altLang="en-US" dirty="0"/>
              <a:t>个小文件中分别统计</a:t>
            </a:r>
            <a:endParaRPr lang="en-US" altLang="zh-CN" dirty="0"/>
          </a:p>
          <a:p>
            <a:pPr marL="171450" indent="-171450">
              <a:buFontTx/>
              <a:buChar char="-"/>
            </a:pPr>
            <a:r>
              <a:rPr lang="zh-CN" altLang="en-US" dirty="0"/>
              <a:t>作者之间边的权重：同边的两个端点</a:t>
            </a:r>
            <a:r>
              <a:rPr lang="en-US" altLang="zh-CN" dirty="0"/>
              <a:t>ID</a:t>
            </a:r>
            <a:r>
              <a:rPr lang="zh-CN" altLang="en-US" dirty="0"/>
              <a:t>，计算唯一</a:t>
            </a:r>
            <a:r>
              <a:rPr lang="en-US" altLang="zh-CN" dirty="0" err="1"/>
              <a:t>hashcode</a:t>
            </a:r>
            <a:r>
              <a:rPr lang="zh-CN" altLang="en-US" dirty="0"/>
              <a:t>，把边散列到不同的文件中，分别进行统计</a:t>
            </a:r>
            <a:endParaRPr lang="en-US" altLang="zh-CN" dirty="0"/>
          </a:p>
          <a:p>
            <a:pPr marL="171450" indent="-171450">
              <a:buFontTx/>
              <a:buChar char="-"/>
            </a:pPr>
            <a:endParaRPr lang="en-US" altLang="zh-CN" dirty="0"/>
          </a:p>
          <a:p>
            <a:pPr marL="171450" indent="-171450">
              <a:buFontTx/>
              <a:buChar char="-"/>
            </a:pPr>
            <a:endParaRPr lang="en-US" altLang="zh-CN" dirty="0"/>
          </a:p>
          <a:p>
            <a:pPr marL="0" indent="0">
              <a:buFontTx/>
              <a:buNone/>
            </a:pPr>
            <a:r>
              <a:rPr lang="en-US" altLang="zh-CN" dirty="0"/>
              <a:t>——————————————————————————————————————————————————————————————————</a:t>
            </a:r>
          </a:p>
          <a:p>
            <a:pPr marL="0" indent="0">
              <a:buFontTx/>
              <a:buNone/>
            </a:pPr>
            <a:endParaRPr lang="en-US" altLang="zh-CN" dirty="0"/>
          </a:p>
          <a:p>
            <a:pPr marL="0" indent="0">
              <a:buFontTx/>
              <a:buNone/>
            </a:pPr>
            <a:r>
              <a:rPr lang="zh-CN" altLang="en-US" dirty="0"/>
              <a:t>算法集成：</a:t>
            </a:r>
            <a:endParaRPr lang="en-US" altLang="zh-CN" dirty="0"/>
          </a:p>
          <a:p>
            <a:pPr marL="0" indent="0">
              <a:buFontTx/>
              <a:buNone/>
            </a:pPr>
            <a:endParaRPr lang="en-US" altLang="zh-CN" dirty="0"/>
          </a:p>
          <a:p>
            <a:pPr marL="0" indent="0">
              <a:buFontTx/>
              <a:buNone/>
            </a:pPr>
            <a:r>
              <a:rPr lang="zh-CN" altLang="en-US" dirty="0"/>
              <a:t>本文所述系统的一个主要功能就是基于学术网络图进行数据分析，包括：</a:t>
            </a:r>
            <a:endParaRPr lang="en-US" altLang="zh-CN" dirty="0"/>
          </a:p>
          <a:p>
            <a:pPr marL="0" indent="0">
              <a:buFontTx/>
              <a:buNone/>
            </a:pPr>
            <a:endParaRPr lang="en-US" altLang="zh-CN" dirty="0"/>
          </a:p>
          <a:p>
            <a:pPr marL="171450" indent="-171450">
              <a:buFontTx/>
              <a:buChar char="-"/>
            </a:pPr>
            <a:r>
              <a:rPr lang="zh-CN" altLang="en-US" dirty="0"/>
              <a:t>节点信息检索</a:t>
            </a:r>
            <a:endParaRPr lang="en-US" altLang="zh-CN" dirty="0"/>
          </a:p>
          <a:p>
            <a:pPr marL="171450" indent="-171450">
              <a:buFontTx/>
              <a:buChar char="-"/>
            </a:pPr>
            <a:r>
              <a:rPr lang="zh-CN" altLang="en-US" dirty="0"/>
              <a:t>节点相似度查询</a:t>
            </a:r>
            <a:endParaRPr lang="en-US" altLang="zh-CN" dirty="0"/>
          </a:p>
          <a:p>
            <a:pPr marL="171450" indent="-171450">
              <a:buFontTx/>
              <a:buChar char="-"/>
            </a:pPr>
            <a:r>
              <a:rPr lang="zh-CN" altLang="en-US" dirty="0"/>
              <a:t>节点中心度查询</a:t>
            </a:r>
            <a:endParaRPr lang="en-US" altLang="zh-CN" dirty="0"/>
          </a:p>
          <a:p>
            <a:pPr marL="171450" indent="-171450">
              <a:buFontTx/>
              <a:buChar char="-"/>
            </a:pPr>
            <a:r>
              <a:rPr lang="zh-CN" altLang="en-US" dirty="0"/>
              <a:t>研究团体搜索</a:t>
            </a:r>
            <a:endParaRPr lang="en-US" altLang="zh-CN" dirty="0"/>
          </a:p>
          <a:p>
            <a:pPr marL="0" indent="0">
              <a:buFontTx/>
              <a:buNone/>
            </a:pPr>
            <a:endParaRPr lang="en-US" altLang="zh-CN" dirty="0"/>
          </a:p>
          <a:p>
            <a:pPr marL="0" indent="0">
              <a:buFontTx/>
              <a:buNone/>
            </a:pPr>
            <a:r>
              <a:rPr lang="zh-CN" altLang="en-US" dirty="0"/>
              <a:t>要实现上述功能就必须借助于图的相关算法， 比如：中心性算法、相似度算法、社区检测算法等。</a:t>
            </a:r>
            <a:endParaRPr lang="en-US" altLang="zh-CN" dirty="0"/>
          </a:p>
          <a:p>
            <a:pPr marL="0" indent="0">
              <a:buFontTx/>
              <a:buNone/>
            </a:pPr>
            <a:endParaRPr lang="en-US" altLang="zh-CN" dirty="0"/>
          </a:p>
          <a:p>
            <a:pPr marL="0" indent="0">
              <a:buFontTx/>
              <a:buNone/>
            </a:pPr>
            <a:r>
              <a:rPr lang="zh-CN" altLang="en-US" dirty="0"/>
              <a:t>图数据库</a:t>
            </a:r>
            <a:r>
              <a:rPr lang="en-US" altLang="zh-CN" dirty="0"/>
              <a:t>Nei4j</a:t>
            </a:r>
            <a:r>
              <a:rPr lang="zh-CN" altLang="en-US" dirty="0"/>
              <a:t>有自带的算法库，但是无法满足本系统的需求；因此需要对</a:t>
            </a:r>
            <a:r>
              <a:rPr lang="en-US" altLang="zh-CN" dirty="0"/>
              <a:t>Neo4j</a:t>
            </a:r>
            <a:r>
              <a:rPr lang="zh-CN" altLang="en-US" dirty="0"/>
              <a:t>所支持的算法进行扩展。</a:t>
            </a:r>
            <a:endParaRPr lang="en-US" altLang="zh-CN" dirty="0"/>
          </a:p>
          <a:p>
            <a:pPr marL="0" indent="0">
              <a:buFontTx/>
              <a:buNone/>
            </a:pPr>
            <a:endParaRPr lang="en-US" altLang="zh-CN" dirty="0"/>
          </a:p>
          <a:p>
            <a:pPr marL="0" indent="0">
              <a:buFontTx/>
              <a:buNone/>
            </a:pPr>
            <a:r>
              <a:rPr lang="zh-CN" altLang="en-US" dirty="0"/>
              <a:t>本文在图数据库</a:t>
            </a:r>
            <a:r>
              <a:rPr lang="en-US" altLang="zh-CN" dirty="0"/>
              <a:t>Neo4j</a:t>
            </a:r>
            <a:r>
              <a:rPr lang="zh-CN" altLang="en-US" dirty="0"/>
              <a:t>的基础上集成了， 计算节点相似度的算法</a:t>
            </a:r>
            <a:r>
              <a:rPr lang="en-US" altLang="zh-CN" dirty="0" err="1"/>
              <a:t>Simrank</a:t>
            </a:r>
            <a:r>
              <a:rPr lang="zh-CN" altLang="en-US" dirty="0"/>
              <a:t>， 以及搜索属性紧密的社区的算法（</a:t>
            </a:r>
            <a:r>
              <a:rPr lang="en-US" altLang="zh-CN" dirty="0" err="1"/>
              <a:t>Equitruss</a:t>
            </a:r>
            <a:r>
              <a:rPr lang="zh-CN" altLang="en-US" dirty="0"/>
              <a:t>）</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en-US" altLang="zh-CN" dirty="0"/>
              <a:t>——————————————————————————————————————————————————————————————————</a:t>
            </a:r>
          </a:p>
          <a:p>
            <a:pPr marL="0" indent="0">
              <a:buFontTx/>
              <a:buNone/>
            </a:pPr>
            <a:r>
              <a:rPr lang="zh-CN" altLang="en-US" dirty="0"/>
              <a:t>系统实现架构：</a:t>
            </a:r>
            <a:endParaRPr lang="en-US" altLang="zh-CN" dirty="0"/>
          </a:p>
          <a:p>
            <a:pPr marL="0" indent="0">
              <a:buFontTx/>
              <a:buNone/>
            </a:pPr>
            <a:endParaRPr lang="en-US" altLang="zh-CN" dirty="0"/>
          </a:p>
          <a:p>
            <a:pPr marL="0" indent="0">
              <a:buFontTx/>
              <a:buNone/>
            </a:pPr>
            <a:r>
              <a:rPr lang="zh-CN" altLang="en-US" dirty="0"/>
              <a:t>本系统功能实现主要分为 </a:t>
            </a:r>
            <a:endParaRPr lang="en-US" altLang="zh-CN" dirty="0"/>
          </a:p>
          <a:p>
            <a:pPr marL="0" indent="0">
              <a:buFontTx/>
              <a:buNone/>
            </a:pPr>
            <a:endParaRPr lang="en-US" altLang="zh-CN" dirty="0"/>
          </a:p>
          <a:p>
            <a:pPr marL="0" indent="0">
              <a:buFontTx/>
              <a:buNone/>
            </a:pPr>
            <a:r>
              <a:rPr lang="en-US" altLang="zh-CN" dirty="0"/>
              <a:t>&gt;</a:t>
            </a:r>
            <a:r>
              <a:rPr lang="zh-CN" altLang="en-US" dirty="0"/>
              <a:t> 前端可视化模块：采用</a:t>
            </a:r>
            <a:r>
              <a:rPr lang="en-US" altLang="zh-CN" dirty="0"/>
              <a:t>MVVM</a:t>
            </a:r>
            <a:r>
              <a:rPr lang="zh-CN" altLang="en-US" dirty="0"/>
              <a:t>架构，和前端框架</a:t>
            </a:r>
            <a:r>
              <a:rPr lang="en-US" altLang="zh-CN" dirty="0" err="1"/>
              <a:t>Vue</a:t>
            </a:r>
            <a:r>
              <a:rPr lang="zh-CN" altLang="en-US" dirty="0"/>
              <a:t>实现</a:t>
            </a:r>
            <a:endParaRPr lang="en-US" altLang="zh-CN" dirty="0"/>
          </a:p>
          <a:p>
            <a:pPr marL="0" indent="0">
              <a:buFontTx/>
              <a:buNone/>
            </a:pPr>
            <a:r>
              <a:rPr lang="zh-CN" altLang="en-US" dirty="0"/>
              <a:t> </a:t>
            </a:r>
            <a:endParaRPr lang="en-US" altLang="zh-CN" dirty="0"/>
          </a:p>
          <a:p>
            <a:pPr marL="0" indent="0">
              <a:buFontTx/>
              <a:buNone/>
            </a:pPr>
            <a:endParaRPr lang="en-US" altLang="zh-CN" dirty="0"/>
          </a:p>
          <a:p>
            <a:pPr marL="0" indent="0">
              <a:buFontTx/>
              <a:buNone/>
            </a:pPr>
            <a:r>
              <a:rPr lang="en-US" altLang="zh-CN" dirty="0"/>
              <a:t>-</a:t>
            </a:r>
            <a:r>
              <a:rPr lang="zh-CN" altLang="en-US" dirty="0"/>
              <a:t> 负责与用户行进交互</a:t>
            </a:r>
            <a:endParaRPr lang="en-US" altLang="zh-CN" dirty="0"/>
          </a:p>
          <a:p>
            <a:pPr marL="0" indent="0">
              <a:buFontTx/>
              <a:buNone/>
            </a:pPr>
            <a:r>
              <a:rPr lang="en-US" altLang="zh-CN" dirty="0"/>
              <a:t>-</a:t>
            </a:r>
            <a:r>
              <a:rPr lang="zh-CN" altLang="en-US" dirty="0"/>
              <a:t> 负责展示系统处理结果</a:t>
            </a: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171450" indent="-171450">
              <a:buFont typeface="Wingdings" pitchFamily="2" charset="2"/>
              <a:buChar char="Ø"/>
            </a:pPr>
            <a:r>
              <a:rPr lang="zh-CN" altLang="en-US" dirty="0"/>
              <a:t>后端模块，采用</a:t>
            </a:r>
            <a:r>
              <a:rPr lang="en-US" altLang="zh-CN" dirty="0"/>
              <a:t>Restful</a:t>
            </a:r>
            <a:r>
              <a:rPr lang="zh-CN" altLang="en-US" dirty="0"/>
              <a:t>风格</a:t>
            </a:r>
            <a:r>
              <a:rPr lang="en-US" altLang="zh-CN" dirty="0"/>
              <a:t>API</a:t>
            </a:r>
            <a:r>
              <a:rPr lang="zh-CN" altLang="en-US" dirty="0"/>
              <a:t>，以及</a:t>
            </a:r>
            <a:r>
              <a:rPr lang="en-US" altLang="zh-CN" dirty="0"/>
              <a:t>MVC</a:t>
            </a:r>
            <a:r>
              <a:rPr lang="zh-CN" altLang="en-US" dirty="0"/>
              <a:t>架构</a:t>
            </a:r>
            <a:endParaRPr lang="en-US" altLang="zh-CN" dirty="0"/>
          </a:p>
          <a:p>
            <a:pPr marL="0" indent="0">
              <a:buFontTx/>
              <a:buNone/>
            </a:pPr>
            <a:endParaRPr lang="en-US" altLang="zh-CN" dirty="0"/>
          </a:p>
          <a:p>
            <a:pPr marL="0" indent="0">
              <a:buFontTx/>
              <a:buNone/>
            </a:pPr>
            <a:r>
              <a:rPr lang="en-US" altLang="zh-CN" dirty="0"/>
              <a:t>-</a:t>
            </a:r>
            <a:r>
              <a:rPr lang="zh-CN" altLang="en-US" dirty="0"/>
              <a:t> 负责处理业务逻辑，返回结果到前端</a:t>
            </a: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9</a:t>
            </a:fld>
            <a:endParaRPr lang="zh-CN" altLang="en-US"/>
          </a:p>
        </p:txBody>
      </p:sp>
    </p:spTree>
    <p:extLst>
      <p:ext uri="{BB962C8B-B14F-4D97-AF65-F5344CB8AC3E}">
        <p14:creationId xmlns:p14="http://schemas.microsoft.com/office/powerpoint/2010/main" val="2052680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639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4206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DnDiag">
          <a:fgClr>
            <a:schemeClr val="bg1">
              <a:lumMod val="8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83226"/>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3.xml"/><Relationship Id="rId7" Type="http://schemas.openxmlformats.org/officeDocument/2006/relationships/notesSlide" Target="../notesSlides/notesSlide10.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2.xml"/><Relationship Id="rId5" Type="http://schemas.openxmlformats.org/officeDocument/2006/relationships/tags" Target="../tags/tag15.xml"/><Relationship Id="rId4" Type="http://schemas.openxmlformats.org/officeDocument/2006/relationships/tags" Target="../tags/tag14.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2.wdp"/></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4.xml"/><Relationship Id="rId7" Type="http://schemas.microsoft.com/office/2007/relationships/hdphoto" Target="../media/hdphoto14.wdp"/><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8.png"/><Relationship Id="rId5" Type="http://schemas.microsoft.com/office/2007/relationships/hdphoto" Target="../media/hdphoto13.wdp"/><Relationship Id="rId4" Type="http://schemas.openxmlformats.org/officeDocument/2006/relationships/image" Target="../media/image17.png"/><Relationship Id="rId9" Type="http://schemas.microsoft.com/office/2007/relationships/hdphoto" Target="../media/hdphoto15.wdp"/></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21.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8.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19.wdp"/><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microsoft.com/office/2007/relationships/hdphoto" Target="../media/hdphoto4.wdp"/><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4.xml"/><Relationship Id="rId5" Type="http://schemas.openxmlformats.org/officeDocument/2006/relationships/tags" Target="../tags/tag5.xml"/><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5" Type="http://schemas.microsoft.com/office/2007/relationships/hdphoto" Target="../media/hdphoto5.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9.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11.png"/><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5"/>
          <p:cNvSpPr>
            <a:spLocks noChangeArrowheads="1"/>
          </p:cNvSpPr>
          <p:nvPr/>
        </p:nvSpPr>
        <p:spPr bwMode="auto">
          <a:xfrm>
            <a:off x="3119755" y="4794250"/>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noEditPoints="1"/>
          </p:cNvSpPr>
          <p:nvPr/>
        </p:nvSpPr>
        <p:spPr bwMode="auto">
          <a:xfrm>
            <a:off x="6332265" y="504704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4294522" y="5082541"/>
            <a:ext cx="104968" cy="149989"/>
            <a:chOff x="11101388" y="-2608263"/>
            <a:chExt cx="4789488" cy="6843714"/>
          </a:xfrm>
          <a:solidFill>
            <a:schemeClr val="accent1">
              <a:lumMod val="50000"/>
            </a:schemeClr>
          </a:solidFill>
        </p:grpSpPr>
        <p:sp>
          <p:nvSpPr>
            <p:cNvPr id="28" name="Freeform 11"/>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2"/>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7" name="Rob Simonsen - Blu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65582" y="-681260"/>
            <a:ext cx="609600" cy="609600"/>
          </a:xfrm>
          <a:prstGeom prst="rect">
            <a:avLst/>
          </a:prstGeom>
        </p:spPr>
      </p:pic>
      <p:pic>
        <p:nvPicPr>
          <p:cNvPr id="24" name="图片 23">
            <a:extLst>
              <a:ext uri="{FF2B5EF4-FFF2-40B4-BE49-F238E27FC236}">
                <a16:creationId xmlns:a16="http://schemas.microsoft.com/office/drawing/2014/main" id="{5D2ADBDF-EBA1-428E-BAF2-64C76A9D8F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3709" y="-400328"/>
            <a:ext cx="2137137" cy="2814647"/>
          </a:xfrm>
          <a:prstGeom prst="rect">
            <a:avLst/>
          </a:prstGeom>
        </p:spPr>
      </p:pic>
      <p:sp>
        <p:nvSpPr>
          <p:cNvPr id="35" name="矩形 34">
            <a:extLst>
              <a:ext uri="{FF2B5EF4-FFF2-40B4-BE49-F238E27FC236}">
                <a16:creationId xmlns:a16="http://schemas.microsoft.com/office/drawing/2014/main" id="{0A8BA956-22D2-410B-A4A9-FA89268C5CC6}"/>
              </a:ext>
            </a:extLst>
          </p:cNvPr>
          <p:cNvSpPr/>
          <p:nvPr/>
        </p:nvSpPr>
        <p:spPr>
          <a:xfrm>
            <a:off x="2651570" y="2879866"/>
            <a:ext cx="7026275" cy="1107996"/>
          </a:xfrm>
          <a:prstGeom prst="rect">
            <a:avLst/>
          </a:prstGeom>
        </p:spPr>
        <p:txBody>
          <a:bodyPr wrap="square">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基于</a:t>
            </a:r>
            <a:r>
              <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rPr>
              <a:t>Neo4j</a:t>
            </a: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的研究团体搜索系统设计与实现</a:t>
            </a:r>
            <a:endPar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endParaRPr>
          </a:p>
        </p:txBody>
      </p:sp>
      <p:grpSp>
        <p:nvGrpSpPr>
          <p:cNvPr id="36" name="组 2">
            <a:extLst>
              <a:ext uri="{FF2B5EF4-FFF2-40B4-BE49-F238E27FC236}">
                <a16:creationId xmlns:a16="http://schemas.microsoft.com/office/drawing/2014/main" id="{49D220D6-AF0F-4832-8017-931AAB4297BE}"/>
              </a:ext>
            </a:extLst>
          </p:cNvPr>
          <p:cNvGrpSpPr/>
          <p:nvPr/>
        </p:nvGrpSpPr>
        <p:grpSpPr>
          <a:xfrm>
            <a:off x="4414450" y="4959285"/>
            <a:ext cx="3410174" cy="332495"/>
            <a:chOff x="2818607" y="5096475"/>
            <a:chExt cx="3410174" cy="332495"/>
          </a:xfrm>
        </p:grpSpPr>
        <p:sp>
          <p:nvSpPr>
            <p:cNvPr id="37" name="矩形 36">
              <a:extLst>
                <a:ext uri="{FF2B5EF4-FFF2-40B4-BE49-F238E27FC236}">
                  <a16:creationId xmlns:a16="http://schemas.microsoft.com/office/drawing/2014/main" id="{0D5A480C-8DAA-427F-9F86-6E82A1A98BA2}"/>
                </a:ext>
              </a:extLst>
            </p:cNvPr>
            <p:cNvSpPr/>
            <p:nvPr/>
          </p:nvSpPr>
          <p:spPr>
            <a:xfrm>
              <a:off x="2818607" y="5105805"/>
              <a:ext cx="1646605"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答辩人：陈 小 龙</a:t>
              </a:r>
            </a:p>
          </p:txBody>
        </p:sp>
        <p:sp>
          <p:nvSpPr>
            <p:cNvPr id="38" name="矩形 37">
              <a:extLst>
                <a:ext uri="{FF2B5EF4-FFF2-40B4-BE49-F238E27FC236}">
                  <a16:creationId xmlns:a16="http://schemas.microsoft.com/office/drawing/2014/main" id="{807FD05E-6D46-45E2-8E82-F537B09DD596}"/>
                </a:ext>
              </a:extLst>
            </p:cNvPr>
            <p:cNvSpPr/>
            <p:nvPr/>
          </p:nvSpPr>
          <p:spPr>
            <a:xfrm>
              <a:off x="4889953" y="5096475"/>
              <a:ext cx="1338828"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导师：祝园园</a:t>
              </a:r>
            </a:p>
          </p:txBody>
        </p:sp>
      </p:grpSp>
      <p:cxnSp>
        <p:nvCxnSpPr>
          <p:cNvPr id="39" name="直接连接符 11">
            <a:extLst>
              <a:ext uri="{FF2B5EF4-FFF2-40B4-BE49-F238E27FC236}">
                <a16:creationId xmlns:a16="http://schemas.microsoft.com/office/drawing/2014/main" id="{983F5267-4426-4C96-A6A8-25CDBDED2D4A}"/>
              </a:ext>
            </a:extLst>
          </p:cNvPr>
          <p:cNvCxnSpPr/>
          <p:nvPr/>
        </p:nvCxnSpPr>
        <p:spPr>
          <a:xfrm>
            <a:off x="2800575" y="2738081"/>
            <a:ext cx="6695014" cy="29329"/>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40" name="直接连接符 12">
            <a:extLst>
              <a:ext uri="{FF2B5EF4-FFF2-40B4-BE49-F238E27FC236}">
                <a16:creationId xmlns:a16="http://schemas.microsoft.com/office/drawing/2014/main" id="{A68CA038-7B6E-4543-8C9C-26D2153CC4C3}"/>
              </a:ext>
            </a:extLst>
          </p:cNvPr>
          <p:cNvCxnSpPr/>
          <p:nvPr/>
        </p:nvCxnSpPr>
        <p:spPr>
          <a:xfrm flipV="1">
            <a:off x="2817200" y="4016056"/>
            <a:ext cx="6695014" cy="1"/>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grpSp>
        <p:nvGrpSpPr>
          <p:cNvPr id="42" name="组合 1">
            <a:extLst>
              <a:ext uri="{FF2B5EF4-FFF2-40B4-BE49-F238E27FC236}">
                <a16:creationId xmlns:a16="http://schemas.microsoft.com/office/drawing/2014/main" id="{3221155C-1ED0-4E15-8A86-900B21A4DBAE}"/>
              </a:ext>
            </a:extLst>
          </p:cNvPr>
          <p:cNvGrpSpPr/>
          <p:nvPr/>
        </p:nvGrpSpPr>
        <p:grpSpPr bwMode="auto">
          <a:xfrm>
            <a:off x="10515913" y="-376460"/>
            <a:ext cx="1831091" cy="2417843"/>
            <a:chOff x="0" y="-1"/>
            <a:chExt cx="2175714" cy="2871210"/>
          </a:xfrm>
          <a:solidFill>
            <a:srgbClr val="157E9F"/>
          </a:solidFill>
        </p:grpSpPr>
        <p:sp>
          <p:nvSpPr>
            <p:cNvPr id="43" name="矩形 13">
              <a:extLst>
                <a:ext uri="{FF2B5EF4-FFF2-40B4-BE49-F238E27FC236}">
                  <a16:creationId xmlns:a16="http://schemas.microsoft.com/office/drawing/2014/main" id="{372CD003-DB47-475D-80DC-E095A60667D2}"/>
                </a:ext>
              </a:extLst>
            </p:cNvPr>
            <p:cNvSpPr>
              <a:spLocks noChangeArrowheads="1"/>
            </p:cNvSpPr>
            <p:nvPr/>
          </p:nvSpPr>
          <p:spPr bwMode="auto">
            <a:xfrm rot="2727610">
              <a:off x="-391510" y="1232685"/>
              <a:ext cx="2871210" cy="405837"/>
            </a:xfrm>
            <a:prstGeom prst="rect">
              <a:avLst/>
            </a:prstGeom>
            <a:solidFill>
              <a:srgbClr val="20517C"/>
            </a:solid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350">
                <a:solidFill>
                  <a:schemeClr val="bg1"/>
                </a:solidFill>
                <a:latin typeface="宋体" panose="02010600030101010101" pitchFamily="2" charset="-122"/>
                <a:sym typeface="宋体" panose="02010600030101010101" pitchFamily="2" charset="-122"/>
              </a:endParaRPr>
            </a:p>
          </p:txBody>
        </p:sp>
        <p:sp>
          <p:nvSpPr>
            <p:cNvPr id="44" name="TextBox 14">
              <a:extLst>
                <a:ext uri="{FF2B5EF4-FFF2-40B4-BE49-F238E27FC236}">
                  <a16:creationId xmlns:a16="http://schemas.microsoft.com/office/drawing/2014/main" id="{41EA3FAA-991F-4F79-81CC-D5AC3C0CF1F1}"/>
                </a:ext>
              </a:extLst>
            </p:cNvPr>
            <p:cNvSpPr>
              <a:spLocks noChangeArrowheads="1"/>
            </p:cNvSpPr>
            <p:nvPr/>
          </p:nvSpPr>
          <p:spPr bwMode="auto">
            <a:xfrm rot="2748894">
              <a:off x="435967" y="1209341"/>
              <a:ext cx="1074001" cy="356559"/>
            </a:xfrm>
            <a:prstGeom prst="rect">
              <a:avLst/>
            </a:prstGeom>
            <a:solidFill>
              <a:srgbClr val="205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350" b="1" dirty="0">
                  <a:solidFill>
                    <a:schemeClr val="bg1"/>
                  </a:solidFill>
                  <a:latin typeface="微软雅黑" panose="020B0503020204020204" charset="-122"/>
                  <a:ea typeface="微软雅黑" panose="020B0503020204020204" charset="-122"/>
                  <a:sym typeface="微软雅黑" panose="020B0503020204020204" charset="-122"/>
                </a:rPr>
                <a:t>2021·05</a:t>
              </a:r>
              <a:endParaRPr lang="zh-CN" altLang="en-US" sz="135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45" name="直接连接符 15">
              <a:extLst>
                <a:ext uri="{FF2B5EF4-FFF2-40B4-BE49-F238E27FC236}">
                  <a16:creationId xmlns:a16="http://schemas.microsoft.com/office/drawing/2014/main" id="{3447DB20-71C4-46D5-A993-B170F09B2B86}"/>
                </a:ext>
              </a:extLst>
            </p:cNvPr>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sp>
          <p:nvSpPr>
            <p:cNvPr id="46" name="直接连接符 16">
              <a:extLst>
                <a:ext uri="{FF2B5EF4-FFF2-40B4-BE49-F238E27FC236}">
                  <a16:creationId xmlns:a16="http://schemas.microsoft.com/office/drawing/2014/main" id="{1B29BB39-E02E-4C49-A4D7-4A41919E95C7}"/>
                </a:ext>
              </a:extLst>
            </p:cNvPr>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grpSp>
    </p:spTree>
    <p:extLst>
      <p:ext uri="{BB962C8B-B14F-4D97-AF65-F5344CB8AC3E}">
        <p14:creationId xmlns:p14="http://schemas.microsoft.com/office/powerpoint/2010/main" val="2452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par>
                                <p:cTn id="7" presetID="10"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animEffect transition="in" filter="fade">
                                      <p:cBhvr>
                                        <p:cTn id="9" dur="500"/>
                                        <p:tgtEl>
                                          <p:spTgt spid="30"/>
                                        </p:tgtEl>
                                      </p:cBhvr>
                                    </p:animEffect>
                                  </p:childTnLst>
                                </p:cTn>
                              </p:par>
                              <p:par>
                                <p:cTn id="10" presetID="14" presetClass="entr" presetSubtype="1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randombar(horizontal)">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anim calcmode="lin" valueType="num">
                                      <p:cBhvr>
                                        <p:cTn id="19" dur="500" fill="hold"/>
                                        <p:tgtEl>
                                          <p:spTgt spid="35"/>
                                        </p:tgtEl>
                                        <p:attrNameLst>
                                          <p:attrName>ppt_x</p:attrName>
                                        </p:attrNameLst>
                                      </p:cBhvr>
                                      <p:tavLst>
                                        <p:tav tm="0">
                                          <p:val>
                                            <p:strVal val="#ppt_x"/>
                                          </p:val>
                                        </p:tav>
                                        <p:tav tm="100000">
                                          <p:val>
                                            <p:strVal val="#ppt_x"/>
                                          </p:val>
                                        </p:tav>
                                      </p:tavLst>
                                    </p:anim>
                                    <p:anim calcmode="lin" valueType="num">
                                      <p:cBhvr>
                                        <p:cTn id="20" dur="500" fill="hold"/>
                                        <p:tgtEl>
                                          <p:spTgt spid="35"/>
                                        </p:tgtEl>
                                        <p:attrNameLst>
                                          <p:attrName>ppt_y</p:attrName>
                                        </p:attrNameLst>
                                      </p:cBhvr>
                                      <p:tavLst>
                                        <p:tav tm="0">
                                          <p:val>
                                            <p:strVal val="#ppt_y+.1"/>
                                          </p:val>
                                        </p:tav>
                                        <p:tav tm="100000">
                                          <p:val>
                                            <p:strVal val="#ppt_y"/>
                                          </p:val>
                                        </p:tav>
                                      </p:tavLst>
                                    </p:anim>
                                  </p:childTnLst>
                                </p:cTn>
                              </p:par>
                              <p:par>
                                <p:cTn id="21" presetID="16" presetClass="entr" presetSubtype="21"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barn(inVertical)">
                                      <p:cBhvr>
                                        <p:cTn id="23" dur="500"/>
                                        <p:tgtEl>
                                          <p:spTgt spid="39"/>
                                        </p:tgtEl>
                                      </p:cBhvr>
                                    </p:animEffect>
                                  </p:childTnLst>
                                </p:cTn>
                              </p:par>
                              <p:par>
                                <p:cTn id="24" presetID="16" presetClass="entr" presetSubtype="21"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arn(inVertical)">
                                      <p:cBhvr>
                                        <p:cTn id="26" dur="500"/>
                                        <p:tgtEl>
                                          <p:spTgt spid="40"/>
                                        </p:tgtEl>
                                      </p:cBhvr>
                                    </p:animEffect>
                                  </p:childTnLst>
                                </p:cTn>
                              </p:par>
                              <p:par>
                                <p:cTn id="27" presetID="14" presetClass="entr" presetSubtype="1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randombar(horizontal)">
                                      <p:cBhvr>
                                        <p:cTn id="29" dur="500"/>
                                        <p:tgtEl>
                                          <p:spTgt spid="36"/>
                                        </p:tgtEl>
                                      </p:cBhvr>
                                    </p:animEffect>
                                  </p:childTnLst>
                                </p:cTn>
                              </p:par>
                              <p:par>
                                <p:cTn id="30" presetID="22" presetClass="entr" presetSubtype="4"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down)">
                                      <p:cBhvr>
                                        <p:cTn id="3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hold" display="0">
                  <p:stCondLst>
                    <p:cond delay="indefinite"/>
                  </p:stCondLst>
                  <p:endCondLst>
                    <p:cond evt="onStopAudio" delay="0">
                      <p:tgtEl>
                        <p:sldTgt/>
                      </p:tgtEl>
                    </p:cond>
                  </p:endCondLst>
                </p:cTn>
                <p:tgtEl>
                  <p:spTgt spid="7"/>
                </p:tgtEl>
              </p:cMediaNode>
            </p:audio>
          </p:childTnLst>
        </p:cTn>
      </p:par>
    </p:tnLst>
    <p:bldLst>
      <p:bldP spid="23" grpId="0" animBg="1"/>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60CB929-1C4C-468A-B3BF-412E782C5EF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387" y="4310860"/>
            <a:ext cx="5237943" cy="2547139"/>
          </a:xfrm>
          <a:prstGeom prst="rect">
            <a:avLst/>
          </a:prstGeom>
        </p:spPr>
      </p:pic>
      <p:sp>
        <p:nvSpPr>
          <p:cNvPr id="4" name="PA_文本框 3"/>
          <p:cNvSpPr txBox="1"/>
          <p:nvPr>
            <p:custDataLst>
              <p:tags r:id="rId1"/>
            </p:custDataLst>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研究方法可行性论证</a:t>
            </a:r>
          </a:p>
        </p:txBody>
      </p:sp>
      <p:sp>
        <p:nvSpPr>
          <p:cNvPr id="8" name="PA_矩形 7"/>
          <p:cNvSpPr/>
          <p:nvPr>
            <p:custDataLst>
              <p:tags r:id="rId2"/>
            </p:custDataLst>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PA_组合 3"/>
          <p:cNvGrpSpPr/>
          <p:nvPr>
            <p:custDataLst>
              <p:tags r:id="rId3"/>
            </p:custDataLst>
          </p:nvPr>
        </p:nvGrpSpPr>
        <p:grpSpPr>
          <a:xfrm>
            <a:off x="3081139" y="2172171"/>
            <a:ext cx="6029722" cy="899400"/>
            <a:chOff x="5741409" y="2661945"/>
            <a:chExt cx="6029722" cy="899400"/>
          </a:xfrm>
        </p:grpSpPr>
        <p:sp>
          <p:nvSpPr>
            <p:cNvPr id="12" name="椭圆 11"/>
            <p:cNvSpPr/>
            <p:nvPr/>
          </p:nvSpPr>
          <p:spPr>
            <a:xfrm>
              <a:off x="5741409" y="2663245"/>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4"/>
            <p:cNvSpPr>
              <a:spLocks noChangeArrowheads="1"/>
            </p:cNvSpPr>
            <p:nvPr/>
          </p:nvSpPr>
          <p:spPr bwMode="auto">
            <a:xfrm>
              <a:off x="6533188" y="2715344"/>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数据处理可行性</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：使用流式解析的方式，处理原始</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数据。此种方式不受</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文件大小限制。抽取的数据采用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格式保存。</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支持</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格式的数据导入</a:t>
              </a:r>
            </a:p>
          </p:txBody>
        </p:sp>
        <p:sp>
          <p:nvSpPr>
            <p:cNvPr id="14" name="文本框 13"/>
            <p:cNvSpPr txBox="1"/>
            <p:nvPr/>
          </p:nvSpPr>
          <p:spPr>
            <a:xfrm>
              <a:off x="5836458" y="2661945"/>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1</a:t>
              </a:r>
              <a:endParaRPr lang="zh-CN" altLang="en-US" sz="3200" dirty="0"/>
            </a:p>
          </p:txBody>
        </p:sp>
      </p:grpSp>
      <p:grpSp>
        <p:nvGrpSpPr>
          <p:cNvPr id="15" name="PA_组合 15"/>
          <p:cNvGrpSpPr/>
          <p:nvPr>
            <p:custDataLst>
              <p:tags r:id="rId4"/>
            </p:custDataLst>
          </p:nvPr>
        </p:nvGrpSpPr>
        <p:grpSpPr>
          <a:xfrm>
            <a:off x="3872918" y="3786430"/>
            <a:ext cx="6021888" cy="915787"/>
            <a:chOff x="5339745" y="3792476"/>
            <a:chExt cx="6021888" cy="915787"/>
          </a:xfrm>
        </p:grpSpPr>
        <p:sp>
          <p:nvSpPr>
            <p:cNvPr id="16" name="椭圆 15"/>
            <p:cNvSpPr/>
            <p:nvPr/>
          </p:nvSpPr>
          <p:spPr>
            <a:xfrm>
              <a:off x="5339745" y="3798307"/>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4"/>
            <p:cNvSpPr>
              <a:spLocks noChangeArrowheads="1"/>
            </p:cNvSpPr>
            <p:nvPr/>
          </p:nvSpPr>
          <p:spPr bwMode="auto">
            <a:xfrm>
              <a:off x="6123690" y="3862262"/>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算法集成可行性分析</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：对于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实现的算法，采用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 本地接口实现</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代码的相互调用；对于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实现的算法，可以直接通过</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代码调用。</a:t>
              </a:r>
            </a:p>
          </p:txBody>
        </p:sp>
        <p:sp>
          <p:nvSpPr>
            <p:cNvPr id="18" name="文本框 17"/>
            <p:cNvSpPr txBox="1"/>
            <p:nvPr/>
          </p:nvSpPr>
          <p:spPr>
            <a:xfrm>
              <a:off x="5424717" y="3792476"/>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2</a:t>
              </a:r>
              <a:endParaRPr lang="zh-CN" altLang="en-US" sz="3200" dirty="0"/>
            </a:p>
          </p:txBody>
        </p:sp>
      </p:grpSp>
      <p:grpSp>
        <p:nvGrpSpPr>
          <p:cNvPr id="19" name="PA_组合 16"/>
          <p:cNvGrpSpPr/>
          <p:nvPr>
            <p:custDataLst>
              <p:tags r:id="rId5"/>
            </p:custDataLst>
          </p:nvPr>
        </p:nvGrpSpPr>
        <p:grpSpPr>
          <a:xfrm>
            <a:off x="4554635" y="4993929"/>
            <a:ext cx="6012766" cy="633984"/>
            <a:chOff x="4668935" y="4769050"/>
            <a:chExt cx="6012766" cy="633984"/>
          </a:xfrm>
        </p:grpSpPr>
        <p:sp>
          <p:nvSpPr>
            <p:cNvPr id="20" name="椭圆 19"/>
            <p:cNvSpPr/>
            <p:nvPr/>
          </p:nvSpPr>
          <p:spPr>
            <a:xfrm>
              <a:off x="4668935" y="4769050"/>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4"/>
            <p:cNvSpPr>
              <a:spLocks noChangeArrowheads="1"/>
            </p:cNvSpPr>
            <p:nvPr/>
          </p:nvSpPr>
          <p:spPr bwMode="auto">
            <a:xfrm>
              <a:off x="5443758" y="4815565"/>
              <a:ext cx="5237943" cy="587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系统架构实现：</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可视化模块使用成熟的前端框架</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开发；后端接口采用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RESTful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风格开发</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接口，采用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MVC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模式。</a:t>
              </a:r>
            </a:p>
          </p:txBody>
        </p:sp>
        <p:sp>
          <p:nvSpPr>
            <p:cNvPr id="22" name="文本框 21"/>
            <p:cNvSpPr txBox="1"/>
            <p:nvPr/>
          </p:nvSpPr>
          <p:spPr>
            <a:xfrm>
              <a:off x="4754283" y="4769050"/>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3</a:t>
              </a:r>
              <a:endParaRPr lang="zh-CN" altLang="en-US" sz="3200" dirty="0"/>
            </a:p>
          </p:txBody>
        </p:sp>
      </p:grpSp>
      <p:pic>
        <p:nvPicPr>
          <p:cNvPr id="25" name="图片 24">
            <a:extLst>
              <a:ext uri="{FF2B5EF4-FFF2-40B4-BE49-F238E27FC236}">
                <a16:creationId xmlns:a16="http://schemas.microsoft.com/office/drawing/2014/main" id="{1476C860-AA3A-48F7-9DDB-4524A7DF516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291456" y="1"/>
            <a:ext cx="4900543" cy="1356359"/>
          </a:xfrm>
          <a:prstGeom prst="rect">
            <a:avLst/>
          </a:prstGeom>
        </p:spPr>
      </p:pic>
    </p:spTree>
    <p:extLst>
      <p:ext uri="{BB962C8B-B14F-4D97-AF65-F5344CB8AC3E}">
        <p14:creationId xmlns:p14="http://schemas.microsoft.com/office/powerpoint/2010/main" val="403275438"/>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5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linds(horizont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07041" y="479236"/>
            <a:ext cx="5346543" cy="584775"/>
          </a:xfrm>
          <a:prstGeom prst="rect">
            <a:avLst/>
          </a:prstGeom>
          <a:noFill/>
        </p:spPr>
        <p:txBody>
          <a:bodyPr wrap="square" rtlCol="0">
            <a:spAutoFit/>
          </a:bodyPr>
          <a:lstStyle/>
          <a:p>
            <a:r>
              <a:rPr lang="zh-CN" altLang="en-US" sz="3200" dirty="0">
                <a:solidFill>
                  <a:schemeClr val="accent1">
                    <a:lumMod val="50000"/>
                  </a:schemeClr>
                </a:solidFill>
                <a:latin typeface="微软雅黑" panose="020B0503020204020204" pitchFamily="34" charset="-122"/>
                <a:ea typeface="微软雅黑" panose="020B0503020204020204" pitchFamily="34" charset="-122"/>
              </a:rPr>
              <a:t>研究运行过程</a:t>
            </a:r>
            <a:endParaRPr lang="zh-CN" altLang="en-US" sz="32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642101" y="1442379"/>
            <a:ext cx="301171" cy="30117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p:nvCxnSpPr>
        <p:spPr>
          <a:xfrm>
            <a:off x="6773636" y="1888265"/>
            <a:ext cx="0" cy="969235"/>
          </a:xfrm>
          <a:prstGeom prst="line">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820807" y="2103915"/>
            <a:ext cx="0" cy="984705"/>
          </a:xfrm>
          <a:prstGeom prst="line">
            <a:avLst/>
          </a:prstGeom>
          <a:ln w="3175">
            <a:solidFill>
              <a:schemeClr val="accent1">
                <a:lumMod val="50000"/>
                <a:alpha val="48000"/>
              </a:schemeClr>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721024" y="3258555"/>
            <a:ext cx="143326" cy="14332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757403" y="4923780"/>
            <a:ext cx="184868" cy="184868"/>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6792686" y="3605083"/>
            <a:ext cx="0" cy="921524"/>
          </a:xfrm>
          <a:prstGeom prst="line">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839857" y="3820733"/>
            <a:ext cx="0" cy="900229"/>
          </a:xfrm>
          <a:prstGeom prst="line">
            <a:avLst/>
          </a:prstGeom>
          <a:ln w="3175">
            <a:solidFill>
              <a:schemeClr val="accent1">
                <a:lumMod val="50000"/>
                <a:alpha val="48000"/>
              </a:schemeClr>
            </a:solidFill>
          </a:ln>
        </p:spPr>
        <p:style>
          <a:lnRef idx="1">
            <a:schemeClr val="accent1"/>
          </a:lnRef>
          <a:fillRef idx="0">
            <a:schemeClr val="accent1"/>
          </a:fillRef>
          <a:effectRef idx="0">
            <a:schemeClr val="accent1"/>
          </a:effectRef>
          <a:fontRef idx="minor">
            <a:schemeClr val="tx1"/>
          </a:fontRef>
        </p:style>
      </p:cxnSp>
      <p:pic>
        <p:nvPicPr>
          <p:cNvPr id="8" name="图片 7" descr="图片包含 户外艺术系列&#10;&#10;描述已自动生成">
            <a:extLst>
              <a:ext uri="{FF2B5EF4-FFF2-40B4-BE49-F238E27FC236}">
                <a16:creationId xmlns:a16="http://schemas.microsoft.com/office/drawing/2014/main" id="{08A0B50E-71F6-4AE0-A1FB-5FD46A63C35E}"/>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rot="14117077">
            <a:off x="-1344007" y="602610"/>
            <a:ext cx="7058073" cy="7058073"/>
          </a:xfrm>
          <a:prstGeom prst="rect">
            <a:avLst/>
          </a:prstGeom>
        </p:spPr>
      </p:pic>
      <p:grpSp>
        <p:nvGrpSpPr>
          <p:cNvPr id="55" name="组合 54"/>
          <p:cNvGrpSpPr/>
          <p:nvPr/>
        </p:nvGrpSpPr>
        <p:grpSpPr>
          <a:xfrm>
            <a:off x="1339569" y="2957198"/>
            <a:ext cx="1755699" cy="1738364"/>
            <a:chOff x="1339569" y="2957198"/>
            <a:chExt cx="1755699" cy="1738364"/>
          </a:xfrm>
        </p:grpSpPr>
        <p:sp>
          <p:nvSpPr>
            <p:cNvPr id="2" name="椭圆 1"/>
            <p:cNvSpPr/>
            <p:nvPr/>
          </p:nvSpPr>
          <p:spPr>
            <a:xfrm>
              <a:off x="1379242" y="3034349"/>
              <a:ext cx="1584063" cy="1584063"/>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339569" y="2957198"/>
              <a:ext cx="1755699" cy="17383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研究</a:t>
              </a:r>
              <a:endParaRPr lang="en-US" altLang="zh-CN" sz="28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过程</a:t>
              </a:r>
            </a:p>
          </p:txBody>
        </p:sp>
      </p:grpSp>
      <p:sp>
        <p:nvSpPr>
          <p:cNvPr id="27" name="矩形 26"/>
          <p:cNvSpPr/>
          <p:nvPr/>
        </p:nvSpPr>
        <p:spPr>
          <a:xfrm>
            <a:off x="7297620" y="1791245"/>
            <a:ext cx="4113998" cy="363172"/>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数据建模</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数据预处理，数据导入</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Neo4j</a:t>
            </a:r>
          </a:p>
        </p:txBody>
      </p:sp>
      <p:sp>
        <p:nvSpPr>
          <p:cNvPr id="28" name="文本框 27"/>
          <p:cNvSpPr txBox="1"/>
          <p:nvPr/>
        </p:nvSpPr>
        <p:spPr>
          <a:xfrm>
            <a:off x="7297619" y="1430953"/>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第一阶段</a:t>
            </a:r>
            <a:r>
              <a:rPr lang="en-US" altLang="zh-CN" sz="2000" spc="200" dirty="0">
                <a:solidFill>
                  <a:schemeClr val="accent1">
                    <a:lumMod val="50000"/>
                  </a:schemeClr>
                </a:solidFill>
              </a:rPr>
              <a:t> </a:t>
            </a:r>
            <a:r>
              <a:rPr lang="zh-CN" altLang="en-US" sz="2000" spc="200" dirty="0">
                <a:solidFill>
                  <a:schemeClr val="accent1">
                    <a:lumMod val="50000"/>
                  </a:schemeClr>
                </a:solidFill>
              </a:rPr>
              <a:t> </a:t>
            </a:r>
          </a:p>
        </p:txBody>
      </p:sp>
      <p:sp>
        <p:nvSpPr>
          <p:cNvPr id="42" name="矩形 41"/>
          <p:cNvSpPr/>
          <p:nvPr/>
        </p:nvSpPr>
        <p:spPr>
          <a:xfrm>
            <a:off x="7297620" y="3508632"/>
            <a:ext cx="4113998" cy="363172"/>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算法集成，扩展</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算法库</a:t>
            </a:r>
            <a:endParaRPr lang="en-US" altLang="zh-CN"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7297619" y="3104294"/>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第二阶段</a:t>
            </a:r>
            <a:r>
              <a:rPr lang="en-US" altLang="zh-CN" sz="2000" spc="200" dirty="0">
                <a:solidFill>
                  <a:schemeClr val="accent1">
                    <a:lumMod val="50000"/>
                  </a:schemeClr>
                </a:solidFill>
              </a:rPr>
              <a:t> </a:t>
            </a:r>
            <a:endParaRPr lang="zh-CN" altLang="en-US" sz="2000" spc="200" dirty="0">
              <a:solidFill>
                <a:schemeClr val="accent1">
                  <a:lumMod val="50000"/>
                </a:schemeClr>
              </a:solidFill>
            </a:endParaRPr>
          </a:p>
        </p:txBody>
      </p:sp>
      <p:sp>
        <p:nvSpPr>
          <p:cNvPr id="44" name="矩形 43"/>
          <p:cNvSpPr/>
          <p:nvPr/>
        </p:nvSpPr>
        <p:spPr>
          <a:xfrm>
            <a:off x="7297620" y="5215283"/>
            <a:ext cx="4113998" cy="663254"/>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在前两个阶段基础上选取合适的软件脚骨，开发实现功能需求。</a:t>
            </a:r>
            <a:endParaRPr lang="en-US" altLang="zh-CN"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7297619" y="4810945"/>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最后阶段</a:t>
            </a:r>
            <a:r>
              <a:rPr lang="en-US" altLang="zh-CN" sz="2000" spc="200" dirty="0">
                <a:solidFill>
                  <a:schemeClr val="accent1">
                    <a:lumMod val="50000"/>
                  </a:schemeClr>
                </a:solidFill>
              </a:rPr>
              <a:t> </a:t>
            </a:r>
            <a:endParaRPr lang="zh-CN" altLang="en-US" sz="2000" spc="200" dirty="0">
              <a:solidFill>
                <a:schemeClr val="accent1">
                  <a:lumMod val="50000"/>
                </a:schemeClr>
              </a:solidFill>
            </a:endParaRPr>
          </a:p>
        </p:txBody>
      </p:sp>
    </p:spTree>
    <p:extLst>
      <p:ext uri="{BB962C8B-B14F-4D97-AF65-F5344CB8AC3E}">
        <p14:creationId xmlns:p14="http://schemas.microsoft.com/office/powerpoint/2010/main" val="131640094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53" presetClass="entr" presetSubtype="16" fill="hold" nodeType="withEffect">
                                  <p:stCondLst>
                                    <p:cond delay="250"/>
                                  </p:stCondLst>
                                  <p:childTnLst>
                                    <p:set>
                                      <p:cBhvr>
                                        <p:cTn id="15" dur="1" fill="hold">
                                          <p:stCondLst>
                                            <p:cond delay="0"/>
                                          </p:stCondLst>
                                        </p:cTn>
                                        <p:tgtEl>
                                          <p:spTgt spid="55"/>
                                        </p:tgtEl>
                                        <p:attrNameLst>
                                          <p:attrName>style.visibility</p:attrName>
                                        </p:attrNameLst>
                                      </p:cBhvr>
                                      <p:to>
                                        <p:strVal val="visible"/>
                                      </p:to>
                                    </p:set>
                                    <p:anim calcmode="lin" valueType="num">
                                      <p:cBhvr>
                                        <p:cTn id="16" dur="300" fill="hold"/>
                                        <p:tgtEl>
                                          <p:spTgt spid="55"/>
                                        </p:tgtEl>
                                        <p:attrNameLst>
                                          <p:attrName>ppt_w</p:attrName>
                                        </p:attrNameLst>
                                      </p:cBhvr>
                                      <p:tavLst>
                                        <p:tav tm="0">
                                          <p:val>
                                            <p:fltVal val="0"/>
                                          </p:val>
                                        </p:tav>
                                        <p:tav tm="100000">
                                          <p:val>
                                            <p:strVal val="#ppt_w"/>
                                          </p:val>
                                        </p:tav>
                                      </p:tavLst>
                                    </p:anim>
                                    <p:anim calcmode="lin" valueType="num">
                                      <p:cBhvr>
                                        <p:cTn id="17" dur="300" fill="hold"/>
                                        <p:tgtEl>
                                          <p:spTgt spid="55"/>
                                        </p:tgtEl>
                                        <p:attrNameLst>
                                          <p:attrName>ppt_h</p:attrName>
                                        </p:attrNameLst>
                                      </p:cBhvr>
                                      <p:tavLst>
                                        <p:tav tm="0">
                                          <p:val>
                                            <p:fltVal val="0"/>
                                          </p:val>
                                        </p:tav>
                                        <p:tav tm="100000">
                                          <p:val>
                                            <p:strVal val="#ppt_h"/>
                                          </p:val>
                                        </p:tav>
                                      </p:tavLst>
                                    </p:anim>
                                    <p:animEffect transition="in" filter="fade">
                                      <p:cBhvr>
                                        <p:cTn id="18" dur="300"/>
                                        <p:tgtEl>
                                          <p:spTgt spid="5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grpId="0" nodeType="withEffect">
                                  <p:stCondLst>
                                    <p:cond delay="250"/>
                                  </p:stCondLst>
                                  <p:iterate type="wd">
                                    <p:tmPct val="4000"/>
                                  </p:iterate>
                                  <p:childTnLst>
                                    <p:set>
                                      <p:cBhvr>
                                        <p:cTn id="28" dur="1" fill="hold">
                                          <p:stCondLst>
                                            <p:cond delay="0"/>
                                          </p:stCondLst>
                                        </p:cTn>
                                        <p:tgtEl>
                                          <p:spTgt spid="27"/>
                                        </p:tgtEl>
                                        <p:attrNameLst>
                                          <p:attrName>style.visibility</p:attrName>
                                        </p:attrNameLst>
                                      </p:cBhvr>
                                      <p:to>
                                        <p:strVal val="visible"/>
                                      </p:to>
                                    </p:set>
                                    <p:animEffect transition="in" filter="fade">
                                      <p:cBhvr>
                                        <p:cTn id="29" dur="4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up)">
                                      <p:cBhvr>
                                        <p:cTn id="34" dur="300"/>
                                        <p:tgtEl>
                                          <p:spTgt spid="37"/>
                                        </p:tgtEl>
                                      </p:cBhvr>
                                    </p:animEffect>
                                  </p:childTnLst>
                                </p:cTn>
                              </p:par>
                              <p:par>
                                <p:cTn id="35" presetID="22" presetClass="entr" presetSubtype="1"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3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400"/>
                                        <p:tgtEl>
                                          <p:spTgt spid="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400"/>
                                        <p:tgtEl>
                                          <p:spTgt spid="43"/>
                                        </p:tgtEl>
                                      </p:cBhvr>
                                    </p:animEffect>
                                  </p:childTnLst>
                                </p:cTn>
                              </p:par>
                              <p:par>
                                <p:cTn id="44" presetID="10" presetClass="entr" presetSubtype="0" fill="hold" grpId="0" nodeType="withEffect">
                                  <p:stCondLst>
                                    <p:cond delay="250"/>
                                  </p:stCondLst>
                                  <p:iterate type="wd">
                                    <p:tmPct val="4000"/>
                                  </p:iterate>
                                  <p:childTnLst>
                                    <p:set>
                                      <p:cBhvr>
                                        <p:cTn id="45" dur="1" fill="hold">
                                          <p:stCondLst>
                                            <p:cond delay="0"/>
                                          </p:stCondLst>
                                        </p:cTn>
                                        <p:tgtEl>
                                          <p:spTgt spid="42"/>
                                        </p:tgtEl>
                                        <p:attrNameLst>
                                          <p:attrName>style.visibility</p:attrName>
                                        </p:attrNameLst>
                                      </p:cBhvr>
                                      <p:to>
                                        <p:strVal val="visible"/>
                                      </p:to>
                                    </p:set>
                                    <p:animEffect transition="in" filter="fade">
                                      <p:cBhvr>
                                        <p:cTn id="46" dur="4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up)">
                                      <p:cBhvr>
                                        <p:cTn id="51" dur="300"/>
                                        <p:tgtEl>
                                          <p:spTgt spid="41"/>
                                        </p:tgtEl>
                                      </p:cBhvr>
                                    </p:animEffect>
                                  </p:childTnLst>
                                </p:cTn>
                              </p:par>
                              <p:par>
                                <p:cTn id="52" presetID="22" presetClass="entr" presetSubtype="1"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up)">
                                      <p:cBhvr>
                                        <p:cTn id="54" dur="300"/>
                                        <p:tgtEl>
                                          <p:spTgt spid="4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400"/>
                                        <p:tgtEl>
                                          <p:spTgt spid="3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400"/>
                                        <p:tgtEl>
                                          <p:spTgt spid="45"/>
                                        </p:tgtEl>
                                      </p:cBhvr>
                                    </p:animEffect>
                                  </p:childTnLst>
                                </p:cTn>
                              </p:par>
                              <p:par>
                                <p:cTn id="61" presetID="10" presetClass="entr" presetSubtype="0" fill="hold" grpId="0" nodeType="withEffect">
                                  <p:stCondLst>
                                    <p:cond delay="250"/>
                                  </p:stCondLst>
                                  <p:iterate type="wd">
                                    <p:tmPct val="4000"/>
                                  </p:iterate>
                                  <p:childTnLst>
                                    <p:set>
                                      <p:cBhvr>
                                        <p:cTn id="62" dur="1" fill="hold">
                                          <p:stCondLst>
                                            <p:cond delay="0"/>
                                          </p:stCondLst>
                                        </p:cTn>
                                        <p:tgtEl>
                                          <p:spTgt spid="44"/>
                                        </p:tgtEl>
                                        <p:attrNameLst>
                                          <p:attrName>style.visibility</p:attrName>
                                        </p:attrNameLst>
                                      </p:cBhvr>
                                      <p:to>
                                        <p:strVal val="visible"/>
                                      </p:to>
                                    </p:set>
                                    <p:animEffect transition="in" filter="fade">
                                      <p:cBhvr>
                                        <p:cTn id="63" dur="400"/>
                                        <p:tgtEl>
                                          <p:spTgt spid="44"/>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blinds(horizontal)">
                                      <p:cBhvr>
                                        <p:cTn id="6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4" grpId="0" animBg="1"/>
      <p:bldP spid="38" grpId="0" animBg="1"/>
      <p:bldP spid="39" grpId="0" animBg="1"/>
      <p:bldP spid="27" grpId="0"/>
      <p:bldP spid="28" grpId="0"/>
      <p:bldP spid="42" grpId="0"/>
      <p:bldP spid="43" grpId="0"/>
      <p:bldP spid="44"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494354" y="462481"/>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1303"/>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难点和成果展示</a:t>
            </a: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3</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2"/>
            <a:ext cx="5070463" cy="523220"/>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Difficulties and results display</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408736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1"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1000"/>
                                        <p:tgtEl>
                                          <p:spTgt spid="10"/>
                                        </p:tgtEl>
                                      </p:cBhvr>
                                    </p:animEffect>
                                  </p:childTnLst>
                                </p:cTn>
                              </p:par>
                            </p:childTnLst>
                          </p:cTn>
                        </p:par>
                        <p:par>
                          <p:cTn id="8" fill="hold">
                            <p:stCondLst>
                              <p:cond delay="1000"/>
                            </p:stCondLst>
                            <p:childTnLst>
                              <p:par>
                                <p:cTn id="9" presetID="6" presetClass="entr" presetSubtype="16"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circle(in)">
                                      <p:cBhvr>
                                        <p:cTn id="11" dur="1000"/>
                                        <p:tgtEl>
                                          <p:spTgt spid="9"/>
                                        </p:tgtEl>
                                      </p:cBhvr>
                                    </p:animEffect>
                                  </p:childTnLst>
                                </p:cTn>
                              </p:par>
                            </p:childTnLst>
                          </p:cTn>
                        </p:par>
                        <p:par>
                          <p:cTn id="12" fill="hold">
                            <p:stCondLst>
                              <p:cond delay="2000"/>
                            </p:stCondLst>
                            <p:childTnLst>
                              <p:par>
                                <p:cTn id="13" presetID="6" presetClass="entr" presetSubtype="16"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blinds(horizontal)">
                                      <p:cBhvr>
                                        <p:cTn id="20" dur="500"/>
                                        <p:tgtEl>
                                          <p:spTgt spid="5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blinds(horizontal)">
                                      <p:cBhvr>
                                        <p:cTn id="2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animBg="1"/>
      <p:bldP spid="11" grpId="0"/>
      <p:bldP spid="57" grpId="0"/>
      <p:bldP spid="5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8E800A-94F6-4290-8D17-D12AAE4C1EBA}"/>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a:off x="3045845" y="1064011"/>
            <a:ext cx="6067425" cy="6067425"/>
          </a:xfrm>
          <a:prstGeom prst="rect">
            <a:avLst/>
          </a:prstGeom>
        </p:spPr>
      </p:pic>
      <p:sp>
        <p:nvSpPr>
          <p:cNvPr id="10" name="文本框 9"/>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关键技术分析</a:t>
            </a:r>
          </a:p>
        </p:txBody>
      </p:sp>
      <p:sp>
        <p:nvSpPr>
          <p:cNvPr id="14" name="矩形 13"/>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685385" y="2559683"/>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663497" y="4400662"/>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815414" y="2490194"/>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945468" y="4617976"/>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420627" y="3643752"/>
            <a:ext cx="903883" cy="903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175289" y="2304325"/>
            <a:ext cx="3220733" cy="625169"/>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查询语言</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Cypher</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存储过程开发</a:t>
            </a:r>
          </a:p>
        </p:txBody>
      </p:sp>
      <p:sp>
        <p:nvSpPr>
          <p:cNvPr id="18" name="矩形 17"/>
          <p:cNvSpPr/>
          <p:nvPr/>
        </p:nvSpPr>
        <p:spPr>
          <a:xfrm>
            <a:off x="8285936" y="4517410"/>
            <a:ext cx="3352329"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前端开发框架</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、后端</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Springboot</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框架</a:t>
            </a:r>
          </a:p>
        </p:txBody>
      </p:sp>
      <p:sp>
        <p:nvSpPr>
          <p:cNvPr id="19" name="矩形 18"/>
          <p:cNvSpPr/>
          <p:nvPr/>
        </p:nvSpPr>
        <p:spPr>
          <a:xfrm>
            <a:off x="553735" y="4400662"/>
            <a:ext cx="2972714"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本地接口 ：</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JNI</a:t>
            </a:r>
            <a:endParaRPr lang="zh-CN" altLang="en-US"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701727" y="2447089"/>
            <a:ext cx="2972714" cy="625169"/>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流式解析，</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Pandas</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数据处理包，</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nltk</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分词工具</a:t>
            </a:r>
          </a:p>
        </p:txBody>
      </p:sp>
      <p:sp>
        <p:nvSpPr>
          <p:cNvPr id="34" name="文本框 33"/>
          <p:cNvSpPr txBox="1"/>
          <p:nvPr/>
        </p:nvSpPr>
        <p:spPr>
          <a:xfrm>
            <a:off x="5517833" y="3754832"/>
            <a:ext cx="943610" cy="707886"/>
          </a:xfrm>
          <a:prstGeom prst="rect">
            <a:avLst/>
          </a:prstGeom>
          <a:noFill/>
        </p:spPr>
        <p:txBody>
          <a:bodyPr wrap="square" rtlCol="0">
            <a:spAutoFit/>
          </a:bodyPr>
          <a:lstStyle/>
          <a:p>
            <a:r>
              <a:rPr lang="zh-CN" altLang="en-US" sz="2000" spc="100" dirty="0">
                <a:solidFill>
                  <a:schemeClr val="bg1"/>
                </a:solidFill>
                <a:latin typeface="微软雅黑" panose="020B0503020204020204" pitchFamily="34" charset="-122"/>
                <a:ea typeface="微软雅黑" panose="020B0503020204020204" pitchFamily="34" charset="-122"/>
              </a:rPr>
              <a:t>关键技术</a:t>
            </a:r>
          </a:p>
        </p:txBody>
      </p:sp>
    </p:spTree>
    <p:extLst>
      <p:ext uri="{BB962C8B-B14F-4D97-AF65-F5344CB8AC3E}">
        <p14:creationId xmlns:p14="http://schemas.microsoft.com/office/powerpoint/2010/main" val="149399959"/>
      </p:ext>
    </p:extLst>
  </p:cSld>
  <p:clrMapOvr>
    <a:masterClrMapping/>
  </p:clrMapOvr>
  <mc:AlternateContent xmlns:mc="http://schemas.openxmlformats.org/markup-compatibility/2006" xmlns:p14="http://schemas.microsoft.com/office/powerpoint/2010/main">
    <mc:Choice Requires="p14">
      <p:transition spd="slow">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300" fill="hold"/>
                                        <p:tgtEl>
                                          <p:spTgt spid="16"/>
                                        </p:tgtEl>
                                        <p:attrNameLst>
                                          <p:attrName>ppt_w</p:attrName>
                                        </p:attrNameLst>
                                      </p:cBhvr>
                                      <p:tavLst>
                                        <p:tav tm="0">
                                          <p:val>
                                            <p:fltVal val="0"/>
                                          </p:val>
                                        </p:tav>
                                        <p:tav tm="100000">
                                          <p:val>
                                            <p:strVal val="#ppt_w"/>
                                          </p:val>
                                        </p:tav>
                                      </p:tavLst>
                                    </p:anim>
                                    <p:anim calcmode="lin" valueType="num">
                                      <p:cBhvr>
                                        <p:cTn id="11" dur="300" fill="hold"/>
                                        <p:tgtEl>
                                          <p:spTgt spid="16"/>
                                        </p:tgtEl>
                                        <p:attrNameLst>
                                          <p:attrName>ppt_h</p:attrName>
                                        </p:attrNameLst>
                                      </p:cBhvr>
                                      <p:tavLst>
                                        <p:tav tm="0">
                                          <p:val>
                                            <p:fltVal val="0"/>
                                          </p:val>
                                        </p:tav>
                                        <p:tav tm="100000">
                                          <p:val>
                                            <p:strVal val="#ppt_h"/>
                                          </p:val>
                                        </p:tav>
                                      </p:tavLst>
                                    </p:anim>
                                    <p:animEffect transition="in" filter="fade">
                                      <p:cBhvr>
                                        <p:cTn id="12" dur="300"/>
                                        <p:tgtEl>
                                          <p:spTgt spid="16"/>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p:cTn id="15" dur="300" fill="hold"/>
                                        <p:tgtEl>
                                          <p:spTgt spid="34"/>
                                        </p:tgtEl>
                                        <p:attrNameLst>
                                          <p:attrName>ppt_w</p:attrName>
                                        </p:attrNameLst>
                                      </p:cBhvr>
                                      <p:tavLst>
                                        <p:tav tm="0">
                                          <p:val>
                                            <p:fltVal val="0"/>
                                          </p:val>
                                        </p:tav>
                                        <p:tav tm="100000">
                                          <p:val>
                                            <p:strVal val="#ppt_w"/>
                                          </p:val>
                                        </p:tav>
                                      </p:tavLst>
                                    </p:anim>
                                    <p:anim calcmode="lin" valueType="num">
                                      <p:cBhvr>
                                        <p:cTn id="16" dur="300" fill="hold"/>
                                        <p:tgtEl>
                                          <p:spTgt spid="34"/>
                                        </p:tgtEl>
                                        <p:attrNameLst>
                                          <p:attrName>ppt_h</p:attrName>
                                        </p:attrNameLst>
                                      </p:cBhvr>
                                      <p:tavLst>
                                        <p:tav tm="0">
                                          <p:val>
                                            <p:fltVal val="0"/>
                                          </p:val>
                                        </p:tav>
                                        <p:tav tm="100000">
                                          <p:val>
                                            <p:strVal val="#ppt_h"/>
                                          </p:val>
                                        </p:tav>
                                      </p:tavLst>
                                    </p:anim>
                                    <p:animEffect transition="in" filter="fade">
                                      <p:cBhvr>
                                        <p:cTn id="17" dur="3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1+#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0-#ppt_w/2"/>
                                          </p:val>
                                        </p:tav>
                                        <p:tav tm="100000">
                                          <p:val>
                                            <p:strVal val="#ppt_x"/>
                                          </p:val>
                                        </p:tav>
                                      </p:tavLst>
                                    </p:anim>
                                    <p:anim calcmode="lin" valueType="num">
                                      <p:cBhvr additive="base">
                                        <p:cTn id="35" dur="500" fill="hold"/>
                                        <p:tgtEl>
                                          <p:spTgt spid="20"/>
                                        </p:tgtEl>
                                        <p:attrNameLst>
                                          <p:attrName>ppt_y</p:attrName>
                                        </p:attrNameLst>
                                      </p:cBhvr>
                                      <p:tavLst>
                                        <p:tav tm="0">
                                          <p:val>
                                            <p:strVal val="#ppt_y"/>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fill="hold"/>
                                        <p:tgtEl>
                                          <p:spTgt spid="6"/>
                                        </p:tgtEl>
                                        <p:attrNameLst>
                                          <p:attrName>ppt_x</p:attrName>
                                        </p:attrNameLst>
                                      </p:cBhvr>
                                      <p:tavLst>
                                        <p:tav tm="0">
                                          <p:val>
                                            <p:strVal val="#ppt_x"/>
                                          </p:val>
                                        </p:tav>
                                        <p:tav tm="100000">
                                          <p:val>
                                            <p:strVal val="#ppt_x"/>
                                          </p:val>
                                        </p:tav>
                                      </p:tavLst>
                                    </p:anim>
                                    <p:anim calcmode="lin" valueType="num">
                                      <p:cBhvr additive="base">
                                        <p:cTn id="47" dur="500" fill="hold"/>
                                        <p:tgtEl>
                                          <p:spTgt spid="6"/>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blinds(horizontal)">
                                      <p:cBhvr>
                                        <p:cTn id="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5" grpId="0" animBg="1"/>
      <p:bldP spid="6" grpId="0" animBg="1"/>
      <p:bldP spid="8" grpId="0" animBg="1"/>
      <p:bldP spid="9" grpId="0" animBg="1"/>
      <p:bldP spid="16" grpId="0" animBg="1"/>
      <p:bldP spid="17" grpId="0"/>
      <p:bldP spid="18" grpId="0"/>
      <p:bldP spid="19" grpId="0"/>
      <p:bldP spid="20"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椭圆 19"/>
          <p:cNvSpPr/>
          <p:nvPr/>
        </p:nvSpPr>
        <p:spPr>
          <a:xfrm>
            <a:off x="2968682" y="2599231"/>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28557" y="2413362"/>
            <a:ext cx="5396083"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数据预处理，从原始文献数据中构建学术网络图</a:t>
            </a:r>
          </a:p>
        </p:txBody>
      </p:sp>
      <p:sp>
        <p:nvSpPr>
          <p:cNvPr id="24" name="椭圆 23"/>
          <p:cNvSpPr/>
          <p:nvPr/>
        </p:nvSpPr>
        <p:spPr>
          <a:xfrm>
            <a:off x="2968682" y="3856923"/>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328557" y="3671054"/>
            <a:ext cx="5396083"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的算法集成</a:t>
            </a:r>
          </a:p>
        </p:txBody>
      </p:sp>
      <p:sp>
        <p:nvSpPr>
          <p:cNvPr id="27" name="椭圆 26"/>
          <p:cNvSpPr/>
          <p:nvPr/>
        </p:nvSpPr>
        <p:spPr>
          <a:xfrm>
            <a:off x="2968682" y="5114614"/>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328557" y="4928745"/>
            <a:ext cx="5396083"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使用</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框架开发前端可视化模块；采用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RESTful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风格</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开发后端接口</a:t>
            </a:r>
          </a:p>
        </p:txBody>
      </p:sp>
      <p:pic>
        <p:nvPicPr>
          <p:cNvPr id="30" name="图片 29"/>
          <p:cNvPicPr>
            <a:picLocks noChangeAspect="1"/>
          </p:cNvPicPr>
          <p:nvPr/>
        </p:nvPicPr>
        <p:blipFill rotWithShape="1">
          <a:blip r:embed="rId4"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6"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7">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8" cstate="screen">
            <a:extLst>
              <a:ext uri="{BEBA8EAE-BF5A-486C-A8C5-ECC9F3942E4B}">
                <a14:imgProps xmlns:a14="http://schemas.microsoft.com/office/drawing/2010/main">
                  <a14:imgLayer r:embed="rId9">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9124169" y="374372"/>
            <a:ext cx="6000000" cy="6000000"/>
          </a:xfrm>
          <a:prstGeom prst="rect">
            <a:avLst/>
          </a:prstGeom>
        </p:spPr>
      </p:pic>
      <p:sp>
        <p:nvSpPr>
          <p:cNvPr id="23" name="PA_椭圆 12">
            <a:extLst>
              <a:ext uri="{FF2B5EF4-FFF2-40B4-BE49-F238E27FC236}">
                <a16:creationId xmlns:a16="http://schemas.microsoft.com/office/drawing/2014/main" id="{895EC60E-0166-45EC-8D47-7440D2BEA415}"/>
              </a:ext>
            </a:extLst>
          </p:cNvPr>
          <p:cNvSpPr/>
          <p:nvPr>
            <p:custDataLst>
              <p:tags r:id="rId1"/>
            </p:custDataLst>
          </p:nvPr>
        </p:nvSpPr>
        <p:spPr>
          <a:xfrm>
            <a:off x="715156" y="3151876"/>
            <a:ext cx="1546224" cy="1546224"/>
          </a:xfrm>
          <a:prstGeom prst="ellipse">
            <a:avLst/>
          </a:prstGeom>
          <a:solidFill>
            <a:schemeClr val="accent1">
              <a:lumMod val="5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92691" y="3295722"/>
            <a:ext cx="1082348" cy="123347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难点</a:t>
            </a:r>
          </a:p>
        </p:txBody>
      </p:sp>
    </p:spTree>
    <p:extLst>
      <p:ext uri="{BB962C8B-B14F-4D97-AF65-F5344CB8AC3E}">
        <p14:creationId xmlns:p14="http://schemas.microsoft.com/office/powerpoint/2010/main" val="325376178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400" fill="hold"/>
                                        <p:tgtEl>
                                          <p:spTgt spid="19"/>
                                        </p:tgtEl>
                                        <p:attrNameLst>
                                          <p:attrName>ppt_x</p:attrName>
                                        </p:attrNameLst>
                                      </p:cBhvr>
                                      <p:tavLst>
                                        <p:tav tm="0">
                                          <p:val>
                                            <p:strVal val="0-#ppt_w/2"/>
                                          </p:val>
                                        </p:tav>
                                        <p:tav tm="100000">
                                          <p:val>
                                            <p:strVal val="#ppt_x"/>
                                          </p:val>
                                        </p:tav>
                                      </p:tavLst>
                                    </p:anim>
                                    <p:anim calcmode="lin" valueType="num">
                                      <p:cBhvr additive="base">
                                        <p:cTn id="15" dur="400" fill="hold"/>
                                        <p:tgtEl>
                                          <p:spTgt spid="19"/>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4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53" presetClass="entr" presetSubtype="528" fill="hold" grpId="0" nodeType="withEffect">
                                  <p:stCondLst>
                                    <p:cond delay="4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Effect transition="in" filter="fade">
                                      <p:cBhvr>
                                        <p:cTn id="35" dur="500"/>
                                        <p:tgtEl>
                                          <p:spTgt spid="23"/>
                                        </p:tgtEl>
                                      </p:cBhvr>
                                    </p:animEffect>
                                    <p:anim calcmode="lin" valueType="num">
                                      <p:cBhvr>
                                        <p:cTn id="36" dur="500" fill="hold"/>
                                        <p:tgtEl>
                                          <p:spTgt spid="23"/>
                                        </p:tgtEl>
                                        <p:attrNameLst>
                                          <p:attrName>ppt_x</p:attrName>
                                        </p:attrNameLst>
                                      </p:cBhvr>
                                      <p:tavLst>
                                        <p:tav tm="0">
                                          <p:val>
                                            <p:fltVal val="0.5"/>
                                          </p:val>
                                        </p:tav>
                                        <p:tav tm="100000">
                                          <p:val>
                                            <p:strVal val="#ppt_x"/>
                                          </p:val>
                                        </p:tav>
                                      </p:tavLst>
                                    </p:anim>
                                    <p:anim calcmode="lin" valueType="num">
                                      <p:cBhvr>
                                        <p:cTn id="37" dur="500" fill="hold"/>
                                        <p:tgtEl>
                                          <p:spTgt spid="23"/>
                                        </p:tgtEl>
                                        <p:attrNameLst>
                                          <p:attrName>ppt_y</p:attrName>
                                        </p:attrNameLst>
                                      </p:cBhvr>
                                      <p:tavLst>
                                        <p:tav tm="0">
                                          <p:val>
                                            <p:fltVal val="0.5"/>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arn(inVertical)">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4" grpId="0" animBg="1"/>
      <p:bldP spid="25" grpId="0"/>
      <p:bldP spid="27" grpId="0" animBg="1"/>
      <p:bldP spid="28" grpId="0"/>
      <p:bldP spid="23" grpId="0" animBg="1"/>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5853584" cy="584775"/>
            <a:chOff x="0" y="479236"/>
            <a:chExt cx="5853584" cy="584775"/>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spTree>
    <p:extLst>
      <p:ext uri="{BB962C8B-B14F-4D97-AF65-F5344CB8AC3E}">
        <p14:creationId xmlns:p14="http://schemas.microsoft.com/office/powerpoint/2010/main" val="283169645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rotWithShape="1">
          <a:blip r:embed="rId5" cstate="email">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rcRect/>
          <a:stretch/>
        </p:blipFill>
        <p:spPr>
          <a:xfrm flipH="1" flipV="1">
            <a:off x="-1" y="-646778"/>
            <a:ext cx="6365433"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latin typeface="微软雅黑" panose="020B0503020204020204" pitchFamily="34" charset="-122"/>
                <a:ea typeface="微软雅黑" panose="020B0503020204020204" pitchFamily="34" charset="-122"/>
              </a:rPr>
              <a:t>论文总结</a:t>
            </a: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latin typeface="微软雅黑" panose="020B0503020204020204" pitchFamily="34" charset="-122"/>
                <a:ea typeface="微软雅黑" panose="020B0503020204020204" pitchFamily="34" charset="-122"/>
              </a:rPr>
              <a:t>Part </a:t>
            </a:r>
            <a:r>
              <a:rPr lang="en-US" altLang="zh-CN" sz="11500" spc="100" dirty="0">
                <a:latin typeface="微软雅黑" panose="020B0503020204020204" pitchFamily="34" charset="-122"/>
                <a:ea typeface="微软雅黑" panose="020B0503020204020204" pitchFamily="34" charset="-122"/>
              </a:rPr>
              <a:t>4</a:t>
            </a:r>
            <a:endParaRPr lang="zh-CN" altLang="en-US" sz="6600" spc="100" dirty="0">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166637" cy="307777"/>
          </a:xfrm>
          <a:prstGeom prst="rect">
            <a:avLst/>
          </a:prstGeom>
          <a:noFill/>
        </p:spPr>
        <p:txBody>
          <a:bodyPr wrap="square" rtlCol="0">
            <a:spAutoFit/>
          </a:bodyPr>
          <a:lstStyle/>
          <a:p>
            <a:r>
              <a:rPr lang="en-US" altLang="zh-CN" sz="1400" spc="300" dirty="0">
                <a:latin typeface="微软雅黑" panose="020B0503020204020204" pitchFamily="34" charset="-122"/>
                <a:ea typeface="微软雅黑" panose="020B0503020204020204" pitchFamily="34" charset="-122"/>
              </a:rPr>
              <a:t>Introduction</a:t>
            </a:r>
            <a:endParaRPr lang="zh-CN" altLang="en-US" sz="1400" spc="300" dirty="0">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6267462"/>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P spid="5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
        <p:nvSpPr>
          <p:cNvPr id="4" name="矩形 3"/>
          <p:cNvSpPr/>
          <p:nvPr/>
        </p:nvSpPr>
        <p:spPr>
          <a:xfrm>
            <a:off x="507041" y="1564667"/>
            <a:ext cx="7405277" cy="864724"/>
          </a:xfrm>
          <a:prstGeom prst="rect">
            <a:avLst/>
          </a:prstGeom>
        </p:spPr>
        <p:txBody>
          <a:bodyPr wrap="square">
            <a:spAutoFit/>
          </a:bodyPr>
          <a:lstStyle/>
          <a:p>
            <a:pPr>
              <a:lnSpc>
                <a:spcPct val="120000"/>
              </a:lnSpc>
            </a:pPr>
            <a:r>
              <a:rPr lang="zh-CN" altLang="en-US" sz="2200" spc="200" dirty="0">
                <a:latin typeface="微软雅黑" panose="020B0503020204020204" pitchFamily="34" charset="-122"/>
                <a:ea typeface="微软雅黑" panose="020B0503020204020204" pitchFamily="34" charset="-122"/>
                <a:sym typeface="+mn-ea"/>
              </a:rPr>
              <a:t>实验相关数据直方图：</a:t>
            </a:r>
          </a:p>
          <a:p>
            <a:pPr>
              <a:lnSpc>
                <a:spcPct val="120000"/>
              </a:lnSpc>
            </a:pPr>
            <a:endParaRPr lang="zh-CN" altLang="en-US" sz="2200" spc="200" dirty="0">
              <a:latin typeface="微软雅黑" panose="020B0503020204020204" pitchFamily="34" charset="-122"/>
              <a:ea typeface="微软雅黑" panose="020B0503020204020204" pitchFamily="34" charset="-122"/>
            </a:endParaRPr>
          </a:p>
        </p:txBody>
      </p:sp>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科研数据分析</a:t>
            </a:r>
          </a:p>
        </p:txBody>
      </p:sp>
      <p:sp>
        <p:nvSpPr>
          <p:cNvPr id="96" name="矩形 95"/>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0" name="图表 99"/>
          <p:cNvGraphicFramePr/>
          <p:nvPr>
            <p:extLst>
              <p:ext uri="{D42A27DB-BD31-4B8C-83A1-F6EECF244321}">
                <p14:modId xmlns:p14="http://schemas.microsoft.com/office/powerpoint/2010/main" val="1697982010"/>
              </p:ext>
            </p:extLst>
          </p:nvPr>
        </p:nvGraphicFramePr>
        <p:xfrm>
          <a:off x="676275" y="2565400"/>
          <a:ext cx="10662409" cy="305447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38324897"/>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0">
                                            <p:graphicEl>
                                              <a:chart seriesIdx="-3" categoryIdx="-3" bldStep="gridLegend"/>
                                            </p:graphicEl>
                                          </p:spTgt>
                                        </p:tgtEl>
                                        <p:attrNameLst>
                                          <p:attrName>style.visibility</p:attrName>
                                        </p:attrNameLst>
                                      </p:cBhvr>
                                      <p:to>
                                        <p:strVal val="visible"/>
                                      </p:to>
                                    </p:set>
                                    <p:animEffect transition="in" filter="fade">
                                      <p:cBhvr>
                                        <p:cTn id="14" dur="500"/>
                                        <p:tgtEl>
                                          <p:spTgt spid="100">
                                            <p:graphicEl>
                                              <a:chart seriesIdx="-3" categoryIdx="-3" bldStep="gridLegend"/>
                                            </p:graphicEl>
                                          </p:spTgt>
                                        </p:tgtEl>
                                      </p:cBhvr>
                                    </p:animEffect>
                                  </p:childTnLst>
                                </p:cTn>
                              </p:par>
                              <p:par>
                                <p:cTn id="15" presetID="22" presetClass="entr" presetSubtype="4" fill="hold" grpId="0" nodeType="withEffect">
                                  <p:stCondLst>
                                    <p:cond delay="200"/>
                                  </p:stCondLst>
                                  <p:childTnLst>
                                    <p:set>
                                      <p:cBhvr>
                                        <p:cTn id="16" dur="1" fill="hold">
                                          <p:stCondLst>
                                            <p:cond delay="0"/>
                                          </p:stCondLst>
                                        </p:cTn>
                                        <p:tgtEl>
                                          <p:spTgt spid="100">
                                            <p:graphicEl>
                                              <a:chart seriesIdx="-4" categoryIdx="0" bldStep="category"/>
                                            </p:graphicEl>
                                          </p:spTgt>
                                        </p:tgtEl>
                                        <p:attrNameLst>
                                          <p:attrName>style.visibility</p:attrName>
                                        </p:attrNameLst>
                                      </p:cBhvr>
                                      <p:to>
                                        <p:strVal val="visible"/>
                                      </p:to>
                                    </p:set>
                                    <p:animEffect transition="in" filter="wipe(down)">
                                      <p:cBhvr>
                                        <p:cTn id="17" dur="400"/>
                                        <p:tgtEl>
                                          <p:spTgt spid="100">
                                            <p:graphicEl>
                                              <a:chart seriesIdx="-4" categoryIdx="0" bldStep="category"/>
                                            </p:graphicEl>
                                          </p:spTgt>
                                        </p:tgtEl>
                                      </p:cBhvr>
                                    </p:animEffect>
                                  </p:childTnLst>
                                </p:cTn>
                              </p:par>
                              <p:par>
                                <p:cTn id="18" presetID="22" presetClass="entr" presetSubtype="4" fill="hold" grpId="0" nodeType="withEffect">
                                  <p:stCondLst>
                                    <p:cond delay="400"/>
                                  </p:stCondLst>
                                  <p:childTnLst>
                                    <p:set>
                                      <p:cBhvr>
                                        <p:cTn id="19" dur="1" fill="hold">
                                          <p:stCondLst>
                                            <p:cond delay="0"/>
                                          </p:stCondLst>
                                        </p:cTn>
                                        <p:tgtEl>
                                          <p:spTgt spid="100">
                                            <p:graphicEl>
                                              <a:chart seriesIdx="-4" categoryIdx="1" bldStep="category"/>
                                            </p:graphicEl>
                                          </p:spTgt>
                                        </p:tgtEl>
                                        <p:attrNameLst>
                                          <p:attrName>style.visibility</p:attrName>
                                        </p:attrNameLst>
                                      </p:cBhvr>
                                      <p:to>
                                        <p:strVal val="visible"/>
                                      </p:to>
                                    </p:set>
                                    <p:animEffect transition="in" filter="wipe(down)">
                                      <p:cBhvr>
                                        <p:cTn id="20" dur="400"/>
                                        <p:tgtEl>
                                          <p:spTgt spid="100">
                                            <p:graphicEl>
                                              <a:chart seriesIdx="-4" categoryIdx="1" bldStep="category"/>
                                            </p:graphicEl>
                                          </p:spTgt>
                                        </p:tgtEl>
                                      </p:cBhvr>
                                    </p:animEffect>
                                  </p:childTnLst>
                                </p:cTn>
                              </p:par>
                              <p:par>
                                <p:cTn id="21" presetID="22" presetClass="entr" presetSubtype="4" fill="hold" grpId="0" nodeType="withEffect">
                                  <p:stCondLst>
                                    <p:cond delay="600"/>
                                  </p:stCondLst>
                                  <p:childTnLst>
                                    <p:set>
                                      <p:cBhvr>
                                        <p:cTn id="22" dur="1" fill="hold">
                                          <p:stCondLst>
                                            <p:cond delay="0"/>
                                          </p:stCondLst>
                                        </p:cTn>
                                        <p:tgtEl>
                                          <p:spTgt spid="100">
                                            <p:graphicEl>
                                              <a:chart seriesIdx="-4" categoryIdx="2" bldStep="category"/>
                                            </p:graphicEl>
                                          </p:spTgt>
                                        </p:tgtEl>
                                        <p:attrNameLst>
                                          <p:attrName>style.visibility</p:attrName>
                                        </p:attrNameLst>
                                      </p:cBhvr>
                                      <p:to>
                                        <p:strVal val="visible"/>
                                      </p:to>
                                    </p:set>
                                    <p:animEffect transition="in" filter="wipe(down)">
                                      <p:cBhvr>
                                        <p:cTn id="23" dur="400"/>
                                        <p:tgtEl>
                                          <p:spTgt spid="100">
                                            <p:graphicEl>
                                              <a:chart seriesIdx="-4" categoryIdx="2" bldStep="category"/>
                                            </p:graphicEl>
                                          </p:spTgt>
                                        </p:tgtEl>
                                      </p:cBhvr>
                                    </p:animEffect>
                                  </p:childTnLst>
                                </p:cTn>
                              </p:par>
                              <p:par>
                                <p:cTn id="24" presetID="22" presetClass="entr" presetSubtype="4" fill="hold" grpId="0" nodeType="withEffect">
                                  <p:stCondLst>
                                    <p:cond delay="800"/>
                                  </p:stCondLst>
                                  <p:childTnLst>
                                    <p:set>
                                      <p:cBhvr>
                                        <p:cTn id="25" dur="1" fill="hold">
                                          <p:stCondLst>
                                            <p:cond delay="0"/>
                                          </p:stCondLst>
                                        </p:cTn>
                                        <p:tgtEl>
                                          <p:spTgt spid="100">
                                            <p:graphicEl>
                                              <a:chart seriesIdx="-4" categoryIdx="3" bldStep="category"/>
                                            </p:graphicEl>
                                          </p:spTgt>
                                        </p:tgtEl>
                                        <p:attrNameLst>
                                          <p:attrName>style.visibility</p:attrName>
                                        </p:attrNameLst>
                                      </p:cBhvr>
                                      <p:to>
                                        <p:strVal val="visible"/>
                                      </p:to>
                                    </p:set>
                                    <p:animEffect transition="in" filter="wipe(down)">
                                      <p:cBhvr>
                                        <p:cTn id="26" dur="400"/>
                                        <p:tgtEl>
                                          <p:spTgt spid="100">
                                            <p:graphicEl>
                                              <a:chart seriesIdx="-4" categoryIdx="3" bldStep="category"/>
                                            </p:graphicEl>
                                          </p:spTgt>
                                        </p:tgtEl>
                                      </p:cBhvr>
                                    </p:animEffect>
                                  </p:childTnLst>
                                </p:cTn>
                              </p:par>
                              <p:par>
                                <p:cTn id="27" presetID="22" presetClass="entr" presetSubtype="4" fill="hold" grpId="0" nodeType="withEffect">
                                  <p:stCondLst>
                                    <p:cond delay="1000"/>
                                  </p:stCondLst>
                                  <p:childTnLst>
                                    <p:set>
                                      <p:cBhvr>
                                        <p:cTn id="28" dur="1" fill="hold">
                                          <p:stCondLst>
                                            <p:cond delay="0"/>
                                          </p:stCondLst>
                                        </p:cTn>
                                        <p:tgtEl>
                                          <p:spTgt spid="100">
                                            <p:graphicEl>
                                              <a:chart seriesIdx="-4" categoryIdx="4" bldStep="category"/>
                                            </p:graphicEl>
                                          </p:spTgt>
                                        </p:tgtEl>
                                        <p:attrNameLst>
                                          <p:attrName>style.visibility</p:attrName>
                                        </p:attrNameLst>
                                      </p:cBhvr>
                                      <p:to>
                                        <p:strVal val="visible"/>
                                      </p:to>
                                    </p:set>
                                    <p:animEffect transition="in" filter="wipe(down)">
                                      <p:cBhvr>
                                        <p:cTn id="29" dur="400"/>
                                        <p:tgtEl>
                                          <p:spTgt spid="100">
                                            <p:graphicEl>
                                              <a:chart seriesIdx="-4" categoryIdx="4" bldStep="category"/>
                                            </p:graphicEl>
                                          </p:spTgt>
                                        </p:tgtEl>
                                      </p:cBhvr>
                                    </p:animEffect>
                                  </p:childTnLst>
                                </p:cTn>
                              </p:par>
                              <p:par>
                                <p:cTn id="30" presetID="22" presetClass="entr" presetSubtype="4" fill="hold" grpId="0" nodeType="withEffect">
                                  <p:stCondLst>
                                    <p:cond delay="1200"/>
                                  </p:stCondLst>
                                  <p:childTnLst>
                                    <p:set>
                                      <p:cBhvr>
                                        <p:cTn id="31" dur="1" fill="hold">
                                          <p:stCondLst>
                                            <p:cond delay="0"/>
                                          </p:stCondLst>
                                        </p:cTn>
                                        <p:tgtEl>
                                          <p:spTgt spid="100">
                                            <p:graphicEl>
                                              <a:chart seriesIdx="-4" categoryIdx="5" bldStep="category"/>
                                            </p:graphicEl>
                                          </p:spTgt>
                                        </p:tgtEl>
                                        <p:attrNameLst>
                                          <p:attrName>style.visibility</p:attrName>
                                        </p:attrNameLst>
                                      </p:cBhvr>
                                      <p:to>
                                        <p:strVal val="visible"/>
                                      </p:to>
                                    </p:set>
                                    <p:animEffect transition="in" filter="wipe(down)">
                                      <p:cBhvr>
                                        <p:cTn id="32" dur="400"/>
                                        <p:tgtEl>
                                          <p:spTgt spid="100">
                                            <p:graphicEl>
                                              <a:chart seriesIdx="-4" categoryIdx="5" bldStep="category"/>
                                            </p:graphicEl>
                                          </p:spTgt>
                                        </p:tgtEl>
                                      </p:cBhvr>
                                    </p:animEffect>
                                  </p:childTnLst>
                                </p:cTn>
                              </p:par>
                              <p:par>
                                <p:cTn id="33" presetID="22" presetClass="entr" presetSubtype="4" fill="hold" grpId="0" nodeType="withEffect">
                                  <p:stCondLst>
                                    <p:cond delay="1400"/>
                                  </p:stCondLst>
                                  <p:childTnLst>
                                    <p:set>
                                      <p:cBhvr>
                                        <p:cTn id="34" dur="1" fill="hold">
                                          <p:stCondLst>
                                            <p:cond delay="0"/>
                                          </p:stCondLst>
                                        </p:cTn>
                                        <p:tgtEl>
                                          <p:spTgt spid="100">
                                            <p:graphicEl>
                                              <a:chart seriesIdx="-4" categoryIdx="6" bldStep="category"/>
                                            </p:graphicEl>
                                          </p:spTgt>
                                        </p:tgtEl>
                                        <p:attrNameLst>
                                          <p:attrName>style.visibility</p:attrName>
                                        </p:attrNameLst>
                                      </p:cBhvr>
                                      <p:to>
                                        <p:strVal val="visible"/>
                                      </p:to>
                                    </p:set>
                                    <p:animEffect transition="in" filter="wipe(down)">
                                      <p:cBhvr>
                                        <p:cTn id="35" dur="400"/>
                                        <p:tgtEl>
                                          <p:spTgt spid="100">
                                            <p:graphicEl>
                                              <a:chart seriesIdx="-4" categoryIdx="6" bldStep="category"/>
                                            </p:graphicEl>
                                          </p:spTgt>
                                        </p:tgtEl>
                                      </p:cBhvr>
                                    </p:animEffect>
                                  </p:childTnLst>
                                </p:cTn>
                              </p:par>
                              <p:par>
                                <p:cTn id="36" presetID="22" presetClass="entr" presetSubtype="4" fill="hold" grpId="0" nodeType="withEffect">
                                  <p:stCondLst>
                                    <p:cond delay="1600"/>
                                  </p:stCondLst>
                                  <p:childTnLst>
                                    <p:set>
                                      <p:cBhvr>
                                        <p:cTn id="37" dur="1" fill="hold">
                                          <p:stCondLst>
                                            <p:cond delay="0"/>
                                          </p:stCondLst>
                                        </p:cTn>
                                        <p:tgtEl>
                                          <p:spTgt spid="100">
                                            <p:graphicEl>
                                              <a:chart seriesIdx="-4" categoryIdx="7" bldStep="category"/>
                                            </p:graphicEl>
                                          </p:spTgt>
                                        </p:tgtEl>
                                        <p:attrNameLst>
                                          <p:attrName>style.visibility</p:attrName>
                                        </p:attrNameLst>
                                      </p:cBhvr>
                                      <p:to>
                                        <p:strVal val="visible"/>
                                      </p:to>
                                    </p:set>
                                    <p:animEffect transition="in" filter="wipe(down)">
                                      <p:cBhvr>
                                        <p:cTn id="38" dur="400"/>
                                        <p:tgtEl>
                                          <p:spTgt spid="100">
                                            <p:graphicEl>
                                              <a:chart seriesIdx="-4" categoryIdx="7" bldStep="category"/>
                                            </p:graphicEl>
                                          </p:spTgt>
                                        </p:tgtEl>
                                      </p:cBhvr>
                                    </p:animEffect>
                                  </p:childTnLst>
                                </p:cTn>
                              </p:par>
                              <p:par>
                                <p:cTn id="39" presetID="22" presetClass="entr" presetSubtype="4" fill="hold" grpId="0" nodeType="withEffect">
                                  <p:stCondLst>
                                    <p:cond delay="1800"/>
                                  </p:stCondLst>
                                  <p:childTnLst>
                                    <p:set>
                                      <p:cBhvr>
                                        <p:cTn id="40" dur="1" fill="hold">
                                          <p:stCondLst>
                                            <p:cond delay="0"/>
                                          </p:stCondLst>
                                        </p:cTn>
                                        <p:tgtEl>
                                          <p:spTgt spid="100">
                                            <p:graphicEl>
                                              <a:chart seriesIdx="-4" categoryIdx="8" bldStep="category"/>
                                            </p:graphicEl>
                                          </p:spTgt>
                                        </p:tgtEl>
                                        <p:attrNameLst>
                                          <p:attrName>style.visibility</p:attrName>
                                        </p:attrNameLst>
                                      </p:cBhvr>
                                      <p:to>
                                        <p:strVal val="visible"/>
                                      </p:to>
                                    </p:set>
                                    <p:animEffect transition="in" filter="wipe(down)">
                                      <p:cBhvr>
                                        <p:cTn id="41" dur="400"/>
                                        <p:tgtEl>
                                          <p:spTgt spid="100">
                                            <p:graphicEl>
                                              <a:chart seriesIdx="-4" categoryIdx="8" bldStep="category"/>
                                            </p:graphicEl>
                                          </p:spTgt>
                                        </p:tgtEl>
                                      </p:cBhvr>
                                    </p:animEffect>
                                  </p:childTnLst>
                                </p:cTn>
                              </p:par>
                              <p:par>
                                <p:cTn id="42" presetID="22" presetClass="entr" presetSubtype="4" fill="hold" grpId="0" nodeType="withEffect">
                                  <p:stCondLst>
                                    <p:cond delay="2000"/>
                                  </p:stCondLst>
                                  <p:childTnLst>
                                    <p:set>
                                      <p:cBhvr>
                                        <p:cTn id="43" dur="1" fill="hold">
                                          <p:stCondLst>
                                            <p:cond delay="0"/>
                                          </p:stCondLst>
                                        </p:cTn>
                                        <p:tgtEl>
                                          <p:spTgt spid="100">
                                            <p:graphicEl>
                                              <a:chart seriesIdx="-4" categoryIdx="9" bldStep="category"/>
                                            </p:graphicEl>
                                          </p:spTgt>
                                        </p:tgtEl>
                                        <p:attrNameLst>
                                          <p:attrName>style.visibility</p:attrName>
                                        </p:attrNameLst>
                                      </p:cBhvr>
                                      <p:to>
                                        <p:strVal val="visible"/>
                                      </p:to>
                                    </p:set>
                                    <p:animEffect transition="in" filter="wipe(down)">
                                      <p:cBhvr>
                                        <p:cTn id="44" dur="400"/>
                                        <p:tgtEl>
                                          <p:spTgt spid="100">
                                            <p:graphicEl>
                                              <a:chart seriesIdx="-4" categoryIdx="9" bldStep="category"/>
                                            </p:graphicEl>
                                          </p:spTgt>
                                        </p:tgtEl>
                                      </p:cBhvr>
                                    </p:animEffect>
                                  </p:childTnLst>
                                </p:cTn>
                              </p:par>
                              <p:par>
                                <p:cTn id="45" presetID="22" presetClass="entr" presetSubtype="4" fill="hold" grpId="0" nodeType="withEffect">
                                  <p:stCondLst>
                                    <p:cond delay="2200"/>
                                  </p:stCondLst>
                                  <p:childTnLst>
                                    <p:set>
                                      <p:cBhvr>
                                        <p:cTn id="46" dur="1" fill="hold">
                                          <p:stCondLst>
                                            <p:cond delay="0"/>
                                          </p:stCondLst>
                                        </p:cTn>
                                        <p:tgtEl>
                                          <p:spTgt spid="100">
                                            <p:graphicEl>
                                              <a:chart seriesIdx="-4" categoryIdx="10" bldStep="category"/>
                                            </p:graphicEl>
                                          </p:spTgt>
                                        </p:tgtEl>
                                        <p:attrNameLst>
                                          <p:attrName>style.visibility</p:attrName>
                                        </p:attrNameLst>
                                      </p:cBhvr>
                                      <p:to>
                                        <p:strVal val="visible"/>
                                      </p:to>
                                    </p:set>
                                    <p:animEffect transition="in" filter="wipe(down)">
                                      <p:cBhvr>
                                        <p:cTn id="47" dur="400"/>
                                        <p:tgtEl>
                                          <p:spTgt spid="100">
                                            <p:graphicEl>
                                              <a:chart seriesIdx="-4" categoryIdx="10" bldStep="category"/>
                                            </p:graphicEl>
                                          </p:spTgt>
                                        </p:tgtEl>
                                      </p:cBhvr>
                                    </p:animEffect>
                                  </p:childTnLst>
                                </p:cTn>
                              </p:par>
                              <p:par>
                                <p:cTn id="48" presetID="22" presetClass="entr" presetSubtype="4" fill="hold" grpId="0" nodeType="withEffect">
                                  <p:stCondLst>
                                    <p:cond delay="2400"/>
                                  </p:stCondLst>
                                  <p:childTnLst>
                                    <p:set>
                                      <p:cBhvr>
                                        <p:cTn id="49" dur="1" fill="hold">
                                          <p:stCondLst>
                                            <p:cond delay="0"/>
                                          </p:stCondLst>
                                        </p:cTn>
                                        <p:tgtEl>
                                          <p:spTgt spid="100">
                                            <p:graphicEl>
                                              <a:chart seriesIdx="-4" categoryIdx="11" bldStep="category"/>
                                            </p:graphicEl>
                                          </p:spTgt>
                                        </p:tgtEl>
                                        <p:attrNameLst>
                                          <p:attrName>style.visibility</p:attrName>
                                        </p:attrNameLst>
                                      </p:cBhvr>
                                      <p:to>
                                        <p:strVal val="visible"/>
                                      </p:to>
                                    </p:set>
                                    <p:animEffect transition="in" filter="wipe(down)">
                                      <p:cBhvr>
                                        <p:cTn id="50" dur="400"/>
                                        <p:tgtEl>
                                          <p:spTgt spid="100">
                                            <p:graphicEl>
                                              <a:chart seriesIdx="-4" categoryIdx="11" bldStep="category"/>
                                            </p:graphicEl>
                                          </p:spTgt>
                                        </p:tgtEl>
                                      </p:cBhvr>
                                    </p:animEffect>
                                  </p:childTnLst>
                                </p:cTn>
                              </p:par>
                              <p:par>
                                <p:cTn id="51" presetID="22" presetClass="entr" presetSubtype="4" fill="hold" grpId="0" nodeType="withEffect">
                                  <p:stCondLst>
                                    <p:cond delay="2600"/>
                                  </p:stCondLst>
                                  <p:childTnLst>
                                    <p:set>
                                      <p:cBhvr>
                                        <p:cTn id="52" dur="1" fill="hold">
                                          <p:stCondLst>
                                            <p:cond delay="0"/>
                                          </p:stCondLst>
                                        </p:cTn>
                                        <p:tgtEl>
                                          <p:spTgt spid="100">
                                            <p:graphicEl>
                                              <a:chart seriesIdx="-4" categoryIdx="12" bldStep="category"/>
                                            </p:graphicEl>
                                          </p:spTgt>
                                        </p:tgtEl>
                                        <p:attrNameLst>
                                          <p:attrName>style.visibility</p:attrName>
                                        </p:attrNameLst>
                                      </p:cBhvr>
                                      <p:to>
                                        <p:strVal val="visible"/>
                                      </p:to>
                                    </p:set>
                                    <p:animEffect transition="in" filter="wipe(down)">
                                      <p:cBhvr>
                                        <p:cTn id="53" dur="400"/>
                                        <p:tgtEl>
                                          <p:spTgt spid="100">
                                            <p:graphicEl>
                                              <a:chart seriesIdx="-4" categoryIdx="12"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100" grpId="0" uiExpand="1">
        <p:bldSub>
          <a:bldChart bld="category"/>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2" cstate="email">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34958" y="5163602"/>
            <a:ext cx="12226958" cy="1694397"/>
          </a:xfrm>
          <a:prstGeom prst="rect">
            <a:avLst/>
          </a:prstGeom>
        </p:spPr>
      </p:pic>
      <p:sp>
        <p:nvSpPr>
          <p:cNvPr id="4" name="矩形 3"/>
          <p:cNvSpPr/>
          <p:nvPr/>
        </p:nvSpPr>
        <p:spPr>
          <a:xfrm>
            <a:off x="629785" y="1507517"/>
            <a:ext cx="7405277" cy="935000"/>
          </a:xfrm>
          <a:prstGeom prst="rect">
            <a:avLst/>
          </a:prstGeom>
        </p:spPr>
        <p:txBody>
          <a:bodyPr wrap="square">
            <a:spAutoFit/>
          </a:bodyPr>
          <a:lstStyle/>
          <a:p>
            <a:pPr>
              <a:lnSpc>
                <a:spcPct val="120000"/>
              </a:lnSpc>
            </a:pPr>
            <a:r>
              <a:rPr lang="zh-CN" altLang="en-US" sz="2400" spc="200" dirty="0">
                <a:latin typeface="微软雅黑" panose="020B0503020204020204" pitchFamily="34" charset="-122"/>
                <a:ea typeface="微软雅黑" panose="020B0503020204020204" pitchFamily="34" charset="-122"/>
                <a:sym typeface="+mn-ea"/>
              </a:rPr>
              <a:t>实验相关数据折线图：</a:t>
            </a:r>
          </a:p>
          <a:p>
            <a:pPr>
              <a:lnSpc>
                <a:spcPct val="120000"/>
              </a:lnSpc>
            </a:pPr>
            <a:endParaRPr lang="zh-CN" altLang="en-US" sz="2400" spc="200" dirty="0">
              <a:latin typeface="微软雅黑" panose="020B0503020204020204" pitchFamily="34" charset="-122"/>
              <a:ea typeface="微软雅黑" panose="020B0503020204020204" pitchFamily="34" charset="-122"/>
            </a:endParaRPr>
          </a:p>
        </p:txBody>
      </p:sp>
      <p:sp>
        <p:nvSpPr>
          <p:cNvPr id="5" name="矩形 4"/>
          <p:cNvSpPr/>
          <p:nvPr/>
        </p:nvSpPr>
        <p:spPr>
          <a:xfrm>
            <a:off x="802014" y="5117383"/>
            <a:ext cx="3203121" cy="364074"/>
          </a:xfrm>
          <a:prstGeom prst="rect">
            <a:avLst/>
          </a:prstGeom>
        </p:spPr>
        <p:txBody>
          <a:bodyPr wrap="square">
            <a:spAutoFit/>
          </a:bodyPr>
          <a:lstStyle/>
          <a:p>
            <a:pPr algn="ctr">
              <a:lnSpc>
                <a:spcPct val="120000"/>
              </a:lnSpc>
            </a:pPr>
            <a:r>
              <a:rPr lang="zh-CN" altLang="en-US" sz="1600" spc="200" dirty="0">
                <a:solidFill>
                  <a:srgbClr val="424953"/>
                </a:solidFill>
                <a:latin typeface="微软雅黑" panose="020B0503020204020204" pitchFamily="34" charset="-122"/>
                <a:ea typeface="微软雅黑" panose="020B0503020204020204" pitchFamily="34" charset="-122"/>
                <a:sym typeface="+mn-ea"/>
              </a:rPr>
              <a:t>空白组实验曲线 </a:t>
            </a:r>
            <a:endParaRPr lang="zh-CN" altLang="en-US" sz="1600" spc="200" dirty="0">
              <a:solidFill>
                <a:srgbClr val="424953"/>
              </a:solidFill>
              <a:latin typeface="微软雅黑" panose="020B0503020204020204" pitchFamily="34" charset="-122"/>
              <a:ea typeface="微软雅黑" panose="020B0503020204020204" pitchFamily="34" charset="-122"/>
            </a:endParaRPr>
          </a:p>
        </p:txBody>
      </p:sp>
      <p:sp>
        <p:nvSpPr>
          <p:cNvPr id="6" name="矩形 5"/>
          <p:cNvSpPr/>
          <p:nvPr/>
        </p:nvSpPr>
        <p:spPr>
          <a:xfrm>
            <a:off x="4475389" y="5109409"/>
            <a:ext cx="3203121" cy="364074"/>
          </a:xfrm>
          <a:prstGeom prst="rect">
            <a:avLst/>
          </a:prstGeom>
        </p:spPr>
        <p:txBody>
          <a:bodyPr wrap="square">
            <a:spAutoFit/>
          </a:bodyPr>
          <a:lstStyle/>
          <a:p>
            <a:pPr algn="ctr">
              <a:lnSpc>
                <a:spcPct val="120000"/>
              </a:lnSpc>
            </a:pPr>
            <a:r>
              <a:rPr lang="zh-CN" altLang="en-US" sz="1600" spc="200" dirty="0">
                <a:solidFill>
                  <a:srgbClr val="424953"/>
                </a:solidFill>
                <a:latin typeface="微软雅黑" panose="020B0503020204020204" pitchFamily="34" charset="-122"/>
                <a:ea typeface="微软雅黑" panose="020B0503020204020204" pitchFamily="34" charset="-122"/>
                <a:sym typeface="+mn-ea"/>
              </a:rPr>
              <a:t>对照组</a:t>
            </a:r>
            <a:r>
              <a:rPr lang="en-US" altLang="zh-CN" sz="1600" spc="200" dirty="0">
                <a:solidFill>
                  <a:srgbClr val="424953"/>
                </a:solidFill>
                <a:latin typeface="微软雅黑" panose="020B0503020204020204" pitchFamily="34" charset="-122"/>
                <a:ea typeface="微软雅黑" panose="020B0503020204020204" pitchFamily="34" charset="-122"/>
                <a:sym typeface="+mn-ea"/>
              </a:rPr>
              <a:t>A</a:t>
            </a:r>
            <a:r>
              <a:rPr lang="zh-CN" altLang="en-US" sz="1600" spc="200" dirty="0">
                <a:solidFill>
                  <a:srgbClr val="424953"/>
                </a:solidFill>
                <a:latin typeface="微软雅黑" panose="020B0503020204020204" pitchFamily="34" charset="-122"/>
                <a:ea typeface="微软雅黑" panose="020B0503020204020204" pitchFamily="34" charset="-122"/>
                <a:sym typeface="+mn-ea"/>
              </a:rPr>
              <a:t>实验曲线 </a:t>
            </a:r>
            <a:endParaRPr lang="zh-CN" altLang="en-US" sz="1600" spc="200" dirty="0">
              <a:solidFill>
                <a:srgbClr val="424953"/>
              </a:solidFill>
              <a:latin typeface="微软雅黑" panose="020B0503020204020204" pitchFamily="34" charset="-122"/>
              <a:ea typeface="微软雅黑" panose="020B0503020204020204" pitchFamily="34" charset="-122"/>
            </a:endParaRPr>
          </a:p>
        </p:txBody>
      </p:sp>
      <p:graphicFrame>
        <p:nvGraphicFramePr>
          <p:cNvPr id="7" name="图表 6"/>
          <p:cNvGraphicFramePr/>
          <p:nvPr>
            <p:extLst>
              <p:ext uri="{D42A27DB-BD31-4B8C-83A1-F6EECF244321}">
                <p14:modId xmlns:p14="http://schemas.microsoft.com/office/powerpoint/2010/main" val="3328994071"/>
              </p:ext>
            </p:extLst>
          </p:nvPr>
        </p:nvGraphicFramePr>
        <p:xfrm>
          <a:off x="587777" y="2239012"/>
          <a:ext cx="3306038" cy="2204026"/>
        </p:xfrm>
        <a:graphic>
          <a:graphicData uri="http://schemas.openxmlformats.org/drawingml/2006/chart">
            <c:chart xmlns:c="http://schemas.openxmlformats.org/drawingml/2006/chart" xmlns:r="http://schemas.openxmlformats.org/officeDocument/2006/relationships" r:id="rId4"/>
          </a:graphicData>
        </a:graphic>
      </p:graphicFrame>
      <p:cxnSp>
        <p:nvCxnSpPr>
          <p:cNvPr id="8" name="直接连接符 7"/>
          <p:cNvCxnSpPr/>
          <p:nvPr/>
        </p:nvCxnSpPr>
        <p:spPr>
          <a:xfrm flipV="1">
            <a:off x="825196" y="2245362"/>
            <a:ext cx="0" cy="2213551"/>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810768" y="4425284"/>
            <a:ext cx="3136318" cy="738319"/>
            <a:chOff x="884428" y="4867736"/>
            <a:chExt cx="3136318" cy="738319"/>
          </a:xfrm>
        </p:grpSpPr>
        <p:grpSp>
          <p:nvGrpSpPr>
            <p:cNvPr id="10" name="组合 9"/>
            <p:cNvGrpSpPr/>
            <p:nvPr/>
          </p:nvGrpSpPr>
          <p:grpSpPr>
            <a:xfrm>
              <a:off x="884428" y="4867736"/>
              <a:ext cx="3136318" cy="320453"/>
              <a:chOff x="884428" y="4867736"/>
              <a:chExt cx="3136318" cy="320453"/>
            </a:xfrm>
          </p:grpSpPr>
          <p:cxnSp>
            <p:nvCxnSpPr>
              <p:cNvPr id="12" name="直接连接符 11"/>
              <p:cNvCxnSpPr>
                <a:endCxn id="24" idx="1"/>
              </p:cNvCxnSpPr>
              <p:nvPr/>
            </p:nvCxnSpPr>
            <p:spPr>
              <a:xfrm flipV="1">
                <a:off x="901095" y="4907798"/>
                <a:ext cx="3119651" cy="500"/>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087631" y="4905333"/>
                <a:ext cx="2682474" cy="45285"/>
                <a:chOff x="922531" y="4911683"/>
                <a:chExt cx="2682474" cy="45285"/>
              </a:xfrm>
            </p:grpSpPr>
            <p:cxnSp>
              <p:nvCxnSpPr>
                <p:cNvPr id="25" name="直接连接符 24"/>
                <p:cNvCxnSpPr/>
                <p:nvPr/>
              </p:nvCxnSpPr>
              <p:spPr>
                <a:xfrm flipV="1">
                  <a:off x="922531" y="4911683"/>
                  <a:ext cx="0" cy="45285"/>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1220584"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1518637"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816690"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2114743"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2412796"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2710849"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3008902"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3306955"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605005"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a:xfrm>
                <a:off x="884428"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0.01</a:t>
                </a:r>
                <a:endParaRPr lang="zh-CN" altLang="en-US" sz="9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175338"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0.02</a:t>
                </a:r>
                <a:endParaRPr lang="zh-CN" altLang="en-US" sz="9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473391"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0.03</a:t>
                </a:r>
                <a:endParaRPr lang="zh-CN" altLang="en-US" sz="9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1771444"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0.04</a:t>
                </a:r>
                <a:endParaRPr lang="zh-CN" altLang="en-US" sz="9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2074451"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0.05</a:t>
                </a:r>
                <a:endParaRPr lang="zh-CN" altLang="en-US" sz="9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2367550"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0.06</a:t>
                </a:r>
                <a:endParaRPr lang="zh-CN" altLang="en-US" sz="9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2665603"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0.07</a:t>
                </a:r>
                <a:endParaRPr lang="zh-CN" altLang="en-US" sz="9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2963656"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0.08</a:t>
                </a:r>
                <a:endParaRPr lang="zh-CN" altLang="en-US" sz="9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3261709"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0.09</a:t>
                </a:r>
                <a:endParaRPr lang="zh-CN" altLang="en-US" sz="9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3559762"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0.10</a:t>
                </a:r>
                <a:endParaRPr lang="zh-CN" altLang="en-US" sz="900" dirty="0">
                  <a:latin typeface="微软雅黑" panose="020B0503020204020204" pitchFamily="34" charset="-122"/>
                  <a:ea typeface="微软雅黑" panose="020B0503020204020204" pitchFamily="34" charset="-122"/>
                </a:endParaRPr>
              </a:p>
            </p:txBody>
          </p:sp>
          <p:sp>
            <p:nvSpPr>
              <p:cNvPr id="24" name="任意多边形 23"/>
              <p:cNvSpPr/>
              <p:nvPr/>
            </p:nvSpPr>
            <p:spPr>
              <a:xfrm>
                <a:off x="3969928" y="4867736"/>
                <a:ext cx="50818" cy="78120"/>
              </a:xfrm>
              <a:custGeom>
                <a:avLst/>
                <a:gdLst>
                  <a:gd name="connsiteX0" fmla="*/ 0 w 76200"/>
                  <a:gd name="connsiteY0" fmla="*/ 0 h 123825"/>
                  <a:gd name="connsiteX1" fmla="*/ 76200 w 76200"/>
                  <a:gd name="connsiteY1" fmla="*/ 63500 h 123825"/>
                  <a:gd name="connsiteX2" fmla="*/ 6350 w 76200"/>
                  <a:gd name="connsiteY2" fmla="*/ 123825 h 123825"/>
                </a:gdLst>
                <a:ahLst/>
                <a:cxnLst>
                  <a:cxn ang="0">
                    <a:pos x="connsiteX0" y="connsiteY0"/>
                  </a:cxn>
                  <a:cxn ang="0">
                    <a:pos x="connsiteX1" y="connsiteY1"/>
                  </a:cxn>
                  <a:cxn ang="0">
                    <a:pos x="connsiteX2" y="connsiteY2"/>
                  </a:cxn>
                </a:cxnLst>
                <a:rect l="l" t="t" r="r" b="b"/>
                <a:pathLst>
                  <a:path w="76200" h="123825">
                    <a:moveTo>
                      <a:pt x="0" y="0"/>
                    </a:moveTo>
                    <a:lnTo>
                      <a:pt x="76200" y="63500"/>
                    </a:lnTo>
                    <a:lnTo>
                      <a:pt x="6350" y="123825"/>
                    </a:lnTo>
                  </a:path>
                </a:pathLst>
              </a:custGeom>
              <a:noFill/>
              <a:ln w="6350">
                <a:solidFill>
                  <a:srgbClr val="424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2046681" y="5144390"/>
              <a:ext cx="747577" cy="461665"/>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m(g)</a:t>
              </a:r>
            </a:p>
            <a:p>
              <a:endParaRPr lang="zh-CN" altLang="en-US" sz="1200" dirty="0">
                <a:latin typeface="微软雅黑" panose="020B0503020204020204" pitchFamily="34" charset="-122"/>
                <a:ea typeface="微软雅黑" panose="020B0503020204020204" pitchFamily="34" charset="-122"/>
              </a:endParaRPr>
            </a:p>
          </p:txBody>
        </p:sp>
      </p:grpSp>
      <p:graphicFrame>
        <p:nvGraphicFramePr>
          <p:cNvPr id="35" name="图表 34"/>
          <p:cNvGraphicFramePr/>
          <p:nvPr>
            <p:extLst>
              <p:ext uri="{D42A27DB-BD31-4B8C-83A1-F6EECF244321}">
                <p14:modId xmlns:p14="http://schemas.microsoft.com/office/powerpoint/2010/main" val="1029628145"/>
              </p:ext>
            </p:extLst>
          </p:nvPr>
        </p:nvGraphicFramePr>
        <p:xfrm>
          <a:off x="4385649" y="2239012"/>
          <a:ext cx="3306038" cy="2204026"/>
        </p:xfrm>
        <a:graphic>
          <a:graphicData uri="http://schemas.openxmlformats.org/drawingml/2006/chart">
            <c:chart xmlns:c="http://schemas.openxmlformats.org/drawingml/2006/chart" xmlns:r="http://schemas.openxmlformats.org/officeDocument/2006/relationships" r:id="rId5"/>
          </a:graphicData>
        </a:graphic>
      </p:graphicFrame>
      <p:cxnSp>
        <p:nvCxnSpPr>
          <p:cNvPr id="36" name="直接连接符 35"/>
          <p:cNvCxnSpPr/>
          <p:nvPr/>
        </p:nvCxnSpPr>
        <p:spPr>
          <a:xfrm flipV="1">
            <a:off x="4623068" y="2245362"/>
            <a:ext cx="0" cy="2213551"/>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4608640" y="4425284"/>
            <a:ext cx="3136318" cy="738319"/>
            <a:chOff x="884428" y="4867736"/>
            <a:chExt cx="3136318" cy="738319"/>
          </a:xfrm>
        </p:grpSpPr>
        <p:grpSp>
          <p:nvGrpSpPr>
            <p:cNvPr id="38" name="组合 37"/>
            <p:cNvGrpSpPr/>
            <p:nvPr/>
          </p:nvGrpSpPr>
          <p:grpSpPr>
            <a:xfrm>
              <a:off x="884428" y="4867736"/>
              <a:ext cx="3136318" cy="320453"/>
              <a:chOff x="884428" y="4867736"/>
              <a:chExt cx="3136318" cy="320453"/>
            </a:xfrm>
          </p:grpSpPr>
          <p:cxnSp>
            <p:nvCxnSpPr>
              <p:cNvPr id="40" name="直接连接符 39"/>
              <p:cNvCxnSpPr>
                <a:endCxn id="52" idx="1"/>
              </p:cNvCxnSpPr>
              <p:nvPr/>
            </p:nvCxnSpPr>
            <p:spPr>
              <a:xfrm flipV="1">
                <a:off x="901095" y="4907798"/>
                <a:ext cx="3119651" cy="500"/>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1087631" y="4905333"/>
                <a:ext cx="2682474" cy="45285"/>
                <a:chOff x="922531" y="4911683"/>
                <a:chExt cx="2682474" cy="45285"/>
              </a:xfrm>
            </p:grpSpPr>
            <p:cxnSp>
              <p:nvCxnSpPr>
                <p:cNvPr id="53" name="直接连接符 52"/>
                <p:cNvCxnSpPr/>
                <p:nvPr/>
              </p:nvCxnSpPr>
              <p:spPr>
                <a:xfrm flipV="1">
                  <a:off x="922531" y="4911683"/>
                  <a:ext cx="0" cy="45285"/>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V="1">
                  <a:off x="1220584"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1518637"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1816690"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2114743"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2412796"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2710849"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3008902"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3306955"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3605005"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sp>
            <p:nvSpPr>
              <p:cNvPr id="42" name="文本框 41"/>
              <p:cNvSpPr txBox="1"/>
              <p:nvPr/>
            </p:nvSpPr>
            <p:spPr>
              <a:xfrm>
                <a:off x="884428"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0.01</a:t>
                </a:r>
                <a:endParaRPr lang="zh-CN" altLang="en-US" sz="900" dirty="0">
                  <a:latin typeface="微软雅黑" panose="020B0503020204020204" pitchFamily="34" charset="-122"/>
                  <a:ea typeface="微软雅黑" panose="020B0503020204020204" pitchFamily="34" charset="-122"/>
                </a:endParaRPr>
              </a:p>
            </p:txBody>
          </p:sp>
          <p:sp>
            <p:nvSpPr>
              <p:cNvPr id="43" name="文本框 42"/>
              <p:cNvSpPr txBox="1"/>
              <p:nvPr/>
            </p:nvSpPr>
            <p:spPr>
              <a:xfrm>
                <a:off x="1175338"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0.02</a:t>
                </a:r>
                <a:endParaRPr lang="zh-CN" altLang="en-US" sz="900" dirty="0">
                  <a:latin typeface="微软雅黑" panose="020B0503020204020204" pitchFamily="34" charset="-122"/>
                  <a:ea typeface="微软雅黑" panose="020B0503020204020204" pitchFamily="34" charset="-122"/>
                </a:endParaRPr>
              </a:p>
            </p:txBody>
          </p:sp>
          <p:sp>
            <p:nvSpPr>
              <p:cNvPr id="44" name="文本框 43"/>
              <p:cNvSpPr txBox="1"/>
              <p:nvPr/>
            </p:nvSpPr>
            <p:spPr>
              <a:xfrm>
                <a:off x="1473391"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0.03</a:t>
                </a:r>
                <a:endParaRPr lang="zh-CN" altLang="en-US" sz="900" dirty="0">
                  <a:latin typeface="微软雅黑" panose="020B0503020204020204" pitchFamily="34" charset="-122"/>
                  <a:ea typeface="微软雅黑" panose="020B0503020204020204" pitchFamily="34" charset="-122"/>
                </a:endParaRPr>
              </a:p>
            </p:txBody>
          </p:sp>
          <p:sp>
            <p:nvSpPr>
              <p:cNvPr id="45" name="文本框 44"/>
              <p:cNvSpPr txBox="1"/>
              <p:nvPr/>
            </p:nvSpPr>
            <p:spPr>
              <a:xfrm>
                <a:off x="1771444"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0.04</a:t>
                </a:r>
                <a:endParaRPr lang="zh-CN" altLang="en-US" sz="900" dirty="0">
                  <a:latin typeface="微软雅黑" panose="020B0503020204020204" pitchFamily="34" charset="-122"/>
                  <a:ea typeface="微软雅黑" panose="020B0503020204020204" pitchFamily="34" charset="-122"/>
                </a:endParaRPr>
              </a:p>
            </p:txBody>
          </p:sp>
          <p:sp>
            <p:nvSpPr>
              <p:cNvPr id="46" name="文本框 45"/>
              <p:cNvSpPr txBox="1"/>
              <p:nvPr/>
            </p:nvSpPr>
            <p:spPr>
              <a:xfrm>
                <a:off x="2074451"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0.05</a:t>
                </a:r>
                <a:endParaRPr lang="zh-CN" altLang="en-US" sz="900" dirty="0">
                  <a:latin typeface="微软雅黑" panose="020B0503020204020204" pitchFamily="34" charset="-122"/>
                  <a:ea typeface="微软雅黑" panose="020B0503020204020204" pitchFamily="34" charset="-122"/>
                </a:endParaRPr>
              </a:p>
            </p:txBody>
          </p:sp>
          <p:sp>
            <p:nvSpPr>
              <p:cNvPr id="47" name="文本框 46"/>
              <p:cNvSpPr txBox="1"/>
              <p:nvPr/>
            </p:nvSpPr>
            <p:spPr>
              <a:xfrm>
                <a:off x="2367550"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0.06</a:t>
                </a:r>
                <a:endParaRPr lang="zh-CN" altLang="en-US" sz="900"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2665603"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0.07</a:t>
                </a:r>
                <a:endParaRPr lang="zh-CN" altLang="en-US" sz="900"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2963656"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0.08</a:t>
                </a:r>
                <a:endParaRPr lang="zh-CN" altLang="en-US" sz="900" dirty="0">
                  <a:latin typeface="微软雅黑" panose="020B0503020204020204" pitchFamily="34" charset="-122"/>
                  <a:ea typeface="微软雅黑" panose="020B0503020204020204" pitchFamily="34" charset="-122"/>
                </a:endParaRPr>
              </a:p>
            </p:txBody>
          </p:sp>
          <p:sp>
            <p:nvSpPr>
              <p:cNvPr id="50" name="文本框 49"/>
              <p:cNvSpPr txBox="1"/>
              <p:nvPr/>
            </p:nvSpPr>
            <p:spPr>
              <a:xfrm>
                <a:off x="3261709"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0.09</a:t>
                </a:r>
                <a:endParaRPr lang="zh-CN" altLang="en-US" sz="900" dirty="0">
                  <a:latin typeface="微软雅黑" panose="020B0503020204020204" pitchFamily="34" charset="-122"/>
                  <a:ea typeface="微软雅黑" panose="020B0503020204020204" pitchFamily="34" charset="-122"/>
                </a:endParaRPr>
              </a:p>
            </p:txBody>
          </p:sp>
          <p:sp>
            <p:nvSpPr>
              <p:cNvPr id="51" name="文本框 50"/>
              <p:cNvSpPr txBox="1"/>
              <p:nvPr/>
            </p:nvSpPr>
            <p:spPr>
              <a:xfrm>
                <a:off x="3559762"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0.10</a:t>
                </a:r>
                <a:endParaRPr lang="zh-CN" altLang="en-US" sz="900" dirty="0">
                  <a:latin typeface="微软雅黑" panose="020B0503020204020204" pitchFamily="34" charset="-122"/>
                  <a:ea typeface="微软雅黑" panose="020B0503020204020204" pitchFamily="34" charset="-122"/>
                </a:endParaRPr>
              </a:p>
            </p:txBody>
          </p:sp>
          <p:sp>
            <p:nvSpPr>
              <p:cNvPr id="52" name="任意多边形 51"/>
              <p:cNvSpPr/>
              <p:nvPr/>
            </p:nvSpPr>
            <p:spPr>
              <a:xfrm>
                <a:off x="3969928" y="4867736"/>
                <a:ext cx="50818" cy="78120"/>
              </a:xfrm>
              <a:custGeom>
                <a:avLst/>
                <a:gdLst>
                  <a:gd name="connsiteX0" fmla="*/ 0 w 76200"/>
                  <a:gd name="connsiteY0" fmla="*/ 0 h 123825"/>
                  <a:gd name="connsiteX1" fmla="*/ 76200 w 76200"/>
                  <a:gd name="connsiteY1" fmla="*/ 63500 h 123825"/>
                  <a:gd name="connsiteX2" fmla="*/ 6350 w 76200"/>
                  <a:gd name="connsiteY2" fmla="*/ 123825 h 123825"/>
                </a:gdLst>
                <a:ahLst/>
                <a:cxnLst>
                  <a:cxn ang="0">
                    <a:pos x="connsiteX0" y="connsiteY0"/>
                  </a:cxn>
                  <a:cxn ang="0">
                    <a:pos x="connsiteX1" y="connsiteY1"/>
                  </a:cxn>
                  <a:cxn ang="0">
                    <a:pos x="connsiteX2" y="connsiteY2"/>
                  </a:cxn>
                </a:cxnLst>
                <a:rect l="l" t="t" r="r" b="b"/>
                <a:pathLst>
                  <a:path w="76200" h="123825">
                    <a:moveTo>
                      <a:pt x="0" y="0"/>
                    </a:moveTo>
                    <a:lnTo>
                      <a:pt x="76200" y="63500"/>
                    </a:lnTo>
                    <a:lnTo>
                      <a:pt x="6350" y="123825"/>
                    </a:lnTo>
                  </a:path>
                </a:pathLst>
              </a:custGeom>
              <a:noFill/>
              <a:ln w="6350">
                <a:solidFill>
                  <a:srgbClr val="424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2046681" y="5144390"/>
              <a:ext cx="747577" cy="461665"/>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m(g)</a:t>
              </a:r>
            </a:p>
            <a:p>
              <a:endParaRPr lang="zh-CN" altLang="en-US" sz="1200" dirty="0">
                <a:latin typeface="微软雅黑" panose="020B0503020204020204" pitchFamily="34" charset="-122"/>
                <a:ea typeface="微软雅黑" panose="020B0503020204020204" pitchFamily="34" charset="-122"/>
              </a:endParaRPr>
            </a:p>
          </p:txBody>
        </p:sp>
      </p:grpSp>
      <p:graphicFrame>
        <p:nvGraphicFramePr>
          <p:cNvPr id="63" name="图表 62"/>
          <p:cNvGraphicFramePr/>
          <p:nvPr>
            <p:extLst>
              <p:ext uri="{D42A27DB-BD31-4B8C-83A1-F6EECF244321}">
                <p14:modId xmlns:p14="http://schemas.microsoft.com/office/powerpoint/2010/main" val="85711933"/>
              </p:ext>
            </p:extLst>
          </p:nvPr>
        </p:nvGraphicFramePr>
        <p:xfrm>
          <a:off x="8102981" y="2239012"/>
          <a:ext cx="3306038" cy="2204026"/>
        </p:xfrm>
        <a:graphic>
          <a:graphicData uri="http://schemas.openxmlformats.org/drawingml/2006/chart">
            <c:chart xmlns:c="http://schemas.openxmlformats.org/drawingml/2006/chart" xmlns:r="http://schemas.openxmlformats.org/officeDocument/2006/relationships" r:id="rId6"/>
          </a:graphicData>
        </a:graphic>
      </p:graphicFrame>
      <p:cxnSp>
        <p:nvCxnSpPr>
          <p:cNvPr id="64" name="直接连接符 63"/>
          <p:cNvCxnSpPr/>
          <p:nvPr/>
        </p:nvCxnSpPr>
        <p:spPr>
          <a:xfrm flipV="1">
            <a:off x="8340400" y="2245362"/>
            <a:ext cx="0" cy="2213551"/>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8325972" y="4425284"/>
            <a:ext cx="3136318" cy="738319"/>
            <a:chOff x="884428" y="4867736"/>
            <a:chExt cx="3136318" cy="738319"/>
          </a:xfrm>
        </p:grpSpPr>
        <p:grpSp>
          <p:nvGrpSpPr>
            <p:cNvPr id="66" name="组合 65"/>
            <p:cNvGrpSpPr/>
            <p:nvPr/>
          </p:nvGrpSpPr>
          <p:grpSpPr>
            <a:xfrm>
              <a:off x="884428" y="4867736"/>
              <a:ext cx="3136318" cy="320453"/>
              <a:chOff x="884428" y="4867736"/>
              <a:chExt cx="3136318" cy="320453"/>
            </a:xfrm>
          </p:grpSpPr>
          <p:cxnSp>
            <p:nvCxnSpPr>
              <p:cNvPr id="68" name="直接连接符 67"/>
              <p:cNvCxnSpPr>
                <a:endCxn id="80" idx="1"/>
              </p:cNvCxnSpPr>
              <p:nvPr/>
            </p:nvCxnSpPr>
            <p:spPr>
              <a:xfrm flipV="1">
                <a:off x="901095" y="4907798"/>
                <a:ext cx="3119651" cy="500"/>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1087631" y="4905333"/>
                <a:ext cx="2682474" cy="45285"/>
                <a:chOff x="922531" y="4911683"/>
                <a:chExt cx="2682474" cy="45285"/>
              </a:xfrm>
            </p:grpSpPr>
            <p:cxnSp>
              <p:nvCxnSpPr>
                <p:cNvPr id="81" name="直接连接符 80"/>
                <p:cNvCxnSpPr/>
                <p:nvPr/>
              </p:nvCxnSpPr>
              <p:spPr>
                <a:xfrm flipV="1">
                  <a:off x="922531" y="4911683"/>
                  <a:ext cx="0" cy="45285"/>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1220584"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1518637"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1816690"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2114743"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V="1">
                  <a:off x="2412796"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2710849"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V="1">
                  <a:off x="3008902"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V="1">
                  <a:off x="3306955"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3605005" y="4911684"/>
                  <a:ext cx="0" cy="45284"/>
                </a:xfrm>
                <a:prstGeom prst="line">
                  <a:avLst/>
                </a:prstGeom>
                <a:ln>
                  <a:solidFill>
                    <a:srgbClr val="424953"/>
                  </a:solidFill>
                </a:ln>
              </p:spPr>
              <p:style>
                <a:lnRef idx="1">
                  <a:schemeClr val="accent1"/>
                </a:lnRef>
                <a:fillRef idx="0">
                  <a:schemeClr val="accent1"/>
                </a:fillRef>
                <a:effectRef idx="0">
                  <a:schemeClr val="accent1"/>
                </a:effectRef>
                <a:fontRef idx="minor">
                  <a:schemeClr val="tx1"/>
                </a:fontRef>
              </p:style>
            </p:cxnSp>
          </p:grpSp>
          <p:sp>
            <p:nvSpPr>
              <p:cNvPr id="70" name="文本框 69"/>
              <p:cNvSpPr txBox="1"/>
              <p:nvPr/>
            </p:nvSpPr>
            <p:spPr>
              <a:xfrm>
                <a:off x="884428"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0.01</a:t>
                </a:r>
                <a:endParaRPr lang="zh-CN" altLang="en-US" sz="900" dirty="0">
                  <a:latin typeface="微软雅黑" panose="020B0503020204020204" pitchFamily="34" charset="-122"/>
                  <a:ea typeface="微软雅黑" panose="020B0503020204020204" pitchFamily="34" charset="-122"/>
                </a:endParaRPr>
              </a:p>
            </p:txBody>
          </p:sp>
          <p:sp>
            <p:nvSpPr>
              <p:cNvPr id="71" name="文本框 70"/>
              <p:cNvSpPr txBox="1"/>
              <p:nvPr/>
            </p:nvSpPr>
            <p:spPr>
              <a:xfrm>
                <a:off x="1175338"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0.02</a:t>
                </a:r>
                <a:endParaRPr lang="zh-CN" altLang="en-US" sz="900" dirty="0">
                  <a:latin typeface="微软雅黑" panose="020B0503020204020204" pitchFamily="34" charset="-122"/>
                  <a:ea typeface="微软雅黑" panose="020B0503020204020204" pitchFamily="34" charset="-122"/>
                </a:endParaRPr>
              </a:p>
            </p:txBody>
          </p:sp>
          <p:sp>
            <p:nvSpPr>
              <p:cNvPr id="72" name="文本框 71"/>
              <p:cNvSpPr txBox="1"/>
              <p:nvPr/>
            </p:nvSpPr>
            <p:spPr>
              <a:xfrm>
                <a:off x="1473391"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0.03</a:t>
                </a:r>
                <a:endParaRPr lang="zh-CN" altLang="en-US" sz="900" dirty="0">
                  <a:latin typeface="微软雅黑" panose="020B0503020204020204" pitchFamily="34" charset="-122"/>
                  <a:ea typeface="微软雅黑" panose="020B0503020204020204" pitchFamily="34" charset="-122"/>
                </a:endParaRPr>
              </a:p>
            </p:txBody>
          </p:sp>
          <p:sp>
            <p:nvSpPr>
              <p:cNvPr id="73" name="文本框 72"/>
              <p:cNvSpPr txBox="1"/>
              <p:nvPr/>
            </p:nvSpPr>
            <p:spPr>
              <a:xfrm>
                <a:off x="1771444"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0.04</a:t>
                </a:r>
                <a:endParaRPr lang="zh-CN" altLang="en-US" sz="900" dirty="0">
                  <a:latin typeface="微软雅黑" panose="020B0503020204020204" pitchFamily="34" charset="-122"/>
                  <a:ea typeface="微软雅黑" panose="020B0503020204020204" pitchFamily="34" charset="-122"/>
                </a:endParaRPr>
              </a:p>
            </p:txBody>
          </p:sp>
          <p:sp>
            <p:nvSpPr>
              <p:cNvPr id="74" name="文本框 73"/>
              <p:cNvSpPr txBox="1"/>
              <p:nvPr/>
            </p:nvSpPr>
            <p:spPr>
              <a:xfrm>
                <a:off x="2074451"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0.05</a:t>
                </a:r>
                <a:endParaRPr lang="zh-CN" altLang="en-US" sz="900" dirty="0">
                  <a:latin typeface="微软雅黑" panose="020B0503020204020204" pitchFamily="34" charset="-122"/>
                  <a:ea typeface="微软雅黑" panose="020B0503020204020204" pitchFamily="34" charset="-122"/>
                </a:endParaRPr>
              </a:p>
            </p:txBody>
          </p:sp>
          <p:sp>
            <p:nvSpPr>
              <p:cNvPr id="75" name="文本框 74"/>
              <p:cNvSpPr txBox="1"/>
              <p:nvPr/>
            </p:nvSpPr>
            <p:spPr>
              <a:xfrm>
                <a:off x="2367550"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0.06</a:t>
                </a:r>
                <a:endParaRPr lang="zh-CN" altLang="en-US" sz="900" dirty="0">
                  <a:latin typeface="微软雅黑" panose="020B0503020204020204" pitchFamily="34" charset="-122"/>
                  <a:ea typeface="微软雅黑" panose="020B0503020204020204" pitchFamily="34" charset="-122"/>
                </a:endParaRPr>
              </a:p>
            </p:txBody>
          </p:sp>
          <p:sp>
            <p:nvSpPr>
              <p:cNvPr id="76" name="文本框 75"/>
              <p:cNvSpPr txBox="1"/>
              <p:nvPr/>
            </p:nvSpPr>
            <p:spPr>
              <a:xfrm>
                <a:off x="2665603"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0.07</a:t>
                </a:r>
                <a:endParaRPr lang="zh-CN" altLang="en-US" sz="900" dirty="0">
                  <a:latin typeface="微软雅黑" panose="020B0503020204020204" pitchFamily="34" charset="-122"/>
                  <a:ea typeface="微软雅黑" panose="020B0503020204020204" pitchFamily="34" charset="-122"/>
                </a:endParaRPr>
              </a:p>
            </p:txBody>
          </p:sp>
          <p:sp>
            <p:nvSpPr>
              <p:cNvPr id="77" name="文本框 76"/>
              <p:cNvSpPr txBox="1"/>
              <p:nvPr/>
            </p:nvSpPr>
            <p:spPr>
              <a:xfrm>
                <a:off x="2963656"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0.08</a:t>
                </a:r>
                <a:endParaRPr lang="zh-CN" altLang="en-US" sz="900" dirty="0">
                  <a:latin typeface="微软雅黑" panose="020B0503020204020204" pitchFamily="34" charset="-122"/>
                  <a:ea typeface="微软雅黑" panose="020B0503020204020204" pitchFamily="34" charset="-122"/>
                </a:endParaRPr>
              </a:p>
            </p:txBody>
          </p:sp>
          <p:sp>
            <p:nvSpPr>
              <p:cNvPr id="78" name="文本框 77"/>
              <p:cNvSpPr txBox="1"/>
              <p:nvPr/>
            </p:nvSpPr>
            <p:spPr>
              <a:xfrm>
                <a:off x="3261709"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0.09</a:t>
                </a:r>
                <a:endParaRPr lang="zh-CN" altLang="en-US" sz="900" dirty="0">
                  <a:latin typeface="微软雅黑" panose="020B0503020204020204" pitchFamily="34" charset="-122"/>
                  <a:ea typeface="微软雅黑" panose="020B0503020204020204" pitchFamily="34" charset="-122"/>
                </a:endParaRPr>
              </a:p>
            </p:txBody>
          </p:sp>
          <p:sp>
            <p:nvSpPr>
              <p:cNvPr id="79" name="文本框 78"/>
              <p:cNvSpPr txBox="1"/>
              <p:nvPr/>
            </p:nvSpPr>
            <p:spPr>
              <a:xfrm>
                <a:off x="3559762" y="4957357"/>
                <a:ext cx="420691" cy="230832"/>
              </a:xfrm>
              <a:prstGeom prst="rect">
                <a:avLst/>
              </a:prstGeom>
              <a:noFill/>
            </p:spPr>
            <p:txBody>
              <a:bodyPr wrap="square" rtlCol="0">
                <a:spAutoFit/>
              </a:bodyPr>
              <a:lstStyle/>
              <a:p>
                <a:r>
                  <a:rPr lang="en-US" altLang="zh-CN" sz="900" dirty="0">
                    <a:latin typeface="微软雅黑" panose="020B0503020204020204" pitchFamily="34" charset="-122"/>
                    <a:ea typeface="微软雅黑" panose="020B0503020204020204" pitchFamily="34" charset="-122"/>
                  </a:rPr>
                  <a:t>0.10</a:t>
                </a:r>
                <a:endParaRPr lang="zh-CN" altLang="en-US" sz="900" dirty="0">
                  <a:latin typeface="微软雅黑" panose="020B0503020204020204" pitchFamily="34" charset="-122"/>
                  <a:ea typeface="微软雅黑" panose="020B0503020204020204" pitchFamily="34" charset="-122"/>
                </a:endParaRPr>
              </a:p>
            </p:txBody>
          </p:sp>
          <p:sp>
            <p:nvSpPr>
              <p:cNvPr id="80" name="任意多边形 79"/>
              <p:cNvSpPr/>
              <p:nvPr/>
            </p:nvSpPr>
            <p:spPr>
              <a:xfrm>
                <a:off x="3969928" y="4867736"/>
                <a:ext cx="50818" cy="78120"/>
              </a:xfrm>
              <a:custGeom>
                <a:avLst/>
                <a:gdLst>
                  <a:gd name="connsiteX0" fmla="*/ 0 w 76200"/>
                  <a:gd name="connsiteY0" fmla="*/ 0 h 123825"/>
                  <a:gd name="connsiteX1" fmla="*/ 76200 w 76200"/>
                  <a:gd name="connsiteY1" fmla="*/ 63500 h 123825"/>
                  <a:gd name="connsiteX2" fmla="*/ 6350 w 76200"/>
                  <a:gd name="connsiteY2" fmla="*/ 123825 h 123825"/>
                </a:gdLst>
                <a:ahLst/>
                <a:cxnLst>
                  <a:cxn ang="0">
                    <a:pos x="connsiteX0" y="connsiteY0"/>
                  </a:cxn>
                  <a:cxn ang="0">
                    <a:pos x="connsiteX1" y="connsiteY1"/>
                  </a:cxn>
                  <a:cxn ang="0">
                    <a:pos x="connsiteX2" y="connsiteY2"/>
                  </a:cxn>
                </a:cxnLst>
                <a:rect l="l" t="t" r="r" b="b"/>
                <a:pathLst>
                  <a:path w="76200" h="123825">
                    <a:moveTo>
                      <a:pt x="0" y="0"/>
                    </a:moveTo>
                    <a:lnTo>
                      <a:pt x="76200" y="63500"/>
                    </a:lnTo>
                    <a:lnTo>
                      <a:pt x="6350" y="123825"/>
                    </a:lnTo>
                  </a:path>
                </a:pathLst>
              </a:custGeom>
              <a:noFill/>
              <a:ln w="6350">
                <a:solidFill>
                  <a:srgbClr val="4249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文本框 66"/>
            <p:cNvSpPr txBox="1"/>
            <p:nvPr/>
          </p:nvSpPr>
          <p:spPr>
            <a:xfrm>
              <a:off x="2046681" y="5144390"/>
              <a:ext cx="747577" cy="461665"/>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m(g)</a:t>
              </a:r>
            </a:p>
            <a:p>
              <a:endParaRPr lang="zh-CN" altLang="en-US" sz="1200" dirty="0">
                <a:latin typeface="微软雅黑" panose="020B0503020204020204" pitchFamily="34" charset="-122"/>
                <a:ea typeface="微软雅黑" panose="020B0503020204020204" pitchFamily="34" charset="-122"/>
              </a:endParaRPr>
            </a:p>
          </p:txBody>
        </p:sp>
      </p:grpSp>
      <p:sp>
        <p:nvSpPr>
          <p:cNvPr id="91" name="矩形 90"/>
          <p:cNvSpPr/>
          <p:nvPr/>
        </p:nvSpPr>
        <p:spPr>
          <a:xfrm>
            <a:off x="8154439" y="5109409"/>
            <a:ext cx="3203121" cy="364074"/>
          </a:xfrm>
          <a:prstGeom prst="rect">
            <a:avLst/>
          </a:prstGeom>
        </p:spPr>
        <p:txBody>
          <a:bodyPr wrap="square">
            <a:spAutoFit/>
          </a:bodyPr>
          <a:lstStyle/>
          <a:p>
            <a:pPr algn="ctr">
              <a:lnSpc>
                <a:spcPct val="120000"/>
              </a:lnSpc>
            </a:pPr>
            <a:r>
              <a:rPr lang="zh-CN" altLang="en-US" sz="1600" spc="200" dirty="0">
                <a:solidFill>
                  <a:srgbClr val="424953"/>
                </a:solidFill>
                <a:latin typeface="微软雅黑" panose="020B0503020204020204" pitchFamily="34" charset="-122"/>
                <a:ea typeface="微软雅黑" panose="020B0503020204020204" pitchFamily="34" charset="-122"/>
                <a:sym typeface="+mn-ea"/>
              </a:rPr>
              <a:t>对照组</a:t>
            </a:r>
            <a:r>
              <a:rPr lang="en-US" altLang="zh-CN" sz="1600" spc="200" dirty="0">
                <a:solidFill>
                  <a:srgbClr val="424953"/>
                </a:solidFill>
                <a:latin typeface="微软雅黑" panose="020B0503020204020204" pitchFamily="34" charset="-122"/>
                <a:ea typeface="微软雅黑" panose="020B0503020204020204" pitchFamily="34" charset="-122"/>
                <a:sym typeface="+mn-ea"/>
              </a:rPr>
              <a:t>B</a:t>
            </a:r>
            <a:r>
              <a:rPr lang="zh-CN" altLang="en-US" sz="1600" spc="200" dirty="0">
                <a:solidFill>
                  <a:srgbClr val="424953"/>
                </a:solidFill>
                <a:latin typeface="微软雅黑" panose="020B0503020204020204" pitchFamily="34" charset="-122"/>
                <a:ea typeface="微软雅黑" panose="020B0503020204020204" pitchFamily="34" charset="-122"/>
                <a:sym typeface="+mn-ea"/>
              </a:rPr>
              <a:t>实验曲线 </a:t>
            </a:r>
            <a:endParaRPr lang="zh-CN" altLang="en-US" sz="1600" spc="200" dirty="0">
              <a:solidFill>
                <a:srgbClr val="424953"/>
              </a:solidFill>
              <a:latin typeface="微软雅黑" panose="020B0503020204020204" pitchFamily="34" charset="-122"/>
              <a:ea typeface="微软雅黑" panose="020B0503020204020204" pitchFamily="34" charset="-122"/>
            </a:endParaRPr>
          </a:p>
        </p:txBody>
      </p:sp>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科研数据分析</a:t>
            </a:r>
          </a:p>
        </p:txBody>
      </p:sp>
      <p:sp>
        <p:nvSpPr>
          <p:cNvPr id="96" name="矩形 95"/>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74110408"/>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30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750"/>
                                        <p:tgtEl>
                                          <p:spTgt spid="8"/>
                                        </p:tgtEl>
                                      </p:cBhvr>
                                    </p:animEffect>
                                  </p:childTnLst>
                                </p:cTn>
                              </p:par>
                              <p:par>
                                <p:cTn id="15" presetID="22" presetClass="entr" presetSubtype="8" fill="hold" nodeType="withEffect">
                                  <p:stCondLst>
                                    <p:cond delay="45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750"/>
                                        <p:tgtEl>
                                          <p:spTgt spid="9"/>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750"/>
                                        <p:tgtEl>
                                          <p:spTgt spid="5"/>
                                        </p:tgtEl>
                                      </p:cBhvr>
                                    </p:animEffect>
                                    <p:anim calcmode="lin" valueType="num">
                                      <p:cBhvr>
                                        <p:cTn id="21" dur="750" fill="hold"/>
                                        <p:tgtEl>
                                          <p:spTgt spid="5"/>
                                        </p:tgtEl>
                                        <p:attrNameLst>
                                          <p:attrName>ppt_x</p:attrName>
                                        </p:attrNameLst>
                                      </p:cBhvr>
                                      <p:tavLst>
                                        <p:tav tm="0">
                                          <p:val>
                                            <p:strVal val="#ppt_x"/>
                                          </p:val>
                                        </p:tav>
                                        <p:tav tm="100000">
                                          <p:val>
                                            <p:strVal val="#ppt_x"/>
                                          </p:val>
                                        </p:tav>
                                      </p:tavLst>
                                    </p:anim>
                                    <p:anim calcmode="lin" valueType="num">
                                      <p:cBhvr>
                                        <p:cTn id="22" dur="750" fill="hold"/>
                                        <p:tgtEl>
                                          <p:spTgt spid="5"/>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700"/>
                                  </p:stCondLst>
                                  <p:childTnLst>
                                    <p:set>
                                      <p:cBhvr>
                                        <p:cTn id="24"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fade">
                                      <p:cBhvr>
                                        <p:cTn id="25" dur="500"/>
                                        <p:tgtEl>
                                          <p:spTgt spid="7">
                                            <p:graphicEl>
                                              <a:chart seriesIdx="-3" categoryIdx="-3" bldStep="gridLegend"/>
                                            </p:graphicEl>
                                          </p:spTgt>
                                        </p:tgtEl>
                                      </p:cBhvr>
                                    </p:animEffect>
                                  </p:childTnLst>
                                </p:cTn>
                              </p:par>
                              <p:par>
                                <p:cTn id="26" presetID="10" presetClass="entr" presetSubtype="0" fill="hold" grpId="0" nodeType="withEffect">
                                  <p:stCondLst>
                                    <p:cond delay="750"/>
                                  </p:stCondLst>
                                  <p:childTnLst>
                                    <p:set>
                                      <p:cBhvr>
                                        <p:cTn id="27" dur="1" fill="hold">
                                          <p:stCondLst>
                                            <p:cond delay="0"/>
                                          </p:stCondLst>
                                        </p:cTn>
                                        <p:tgtEl>
                                          <p:spTgt spid="7">
                                            <p:graphicEl>
                                              <a:chart seriesIdx="-4" categoryIdx="0" bldStep="category"/>
                                            </p:graphicEl>
                                          </p:spTgt>
                                        </p:tgtEl>
                                        <p:attrNameLst>
                                          <p:attrName>style.visibility</p:attrName>
                                        </p:attrNameLst>
                                      </p:cBhvr>
                                      <p:to>
                                        <p:strVal val="visible"/>
                                      </p:to>
                                    </p:set>
                                    <p:animEffect transition="in" filter="fade">
                                      <p:cBhvr>
                                        <p:cTn id="28" dur="500"/>
                                        <p:tgtEl>
                                          <p:spTgt spid="7">
                                            <p:graphicEl>
                                              <a:chart seriesIdx="-4" categoryIdx="0" bldStep="category"/>
                                            </p:graphicEl>
                                          </p:spTgt>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7">
                                            <p:graphicEl>
                                              <a:chart seriesIdx="-4" categoryIdx="1" bldStep="category"/>
                                            </p:graphicEl>
                                          </p:spTgt>
                                        </p:tgtEl>
                                        <p:attrNameLst>
                                          <p:attrName>style.visibility</p:attrName>
                                        </p:attrNameLst>
                                      </p:cBhvr>
                                      <p:to>
                                        <p:strVal val="visible"/>
                                      </p:to>
                                    </p:set>
                                    <p:animEffect transition="in" filter="fade">
                                      <p:cBhvr>
                                        <p:cTn id="31" dur="500"/>
                                        <p:tgtEl>
                                          <p:spTgt spid="7">
                                            <p:graphicEl>
                                              <a:chart seriesIdx="-4" categoryIdx="1" bldStep="category"/>
                                            </p:graphicEl>
                                          </p:spTgt>
                                        </p:tgtEl>
                                      </p:cBhvr>
                                    </p:animEffect>
                                  </p:childTnLst>
                                </p:cTn>
                              </p:par>
                              <p:par>
                                <p:cTn id="32" presetID="10" presetClass="entr" presetSubtype="0" fill="hold" grpId="0" nodeType="withEffect">
                                  <p:stCondLst>
                                    <p:cond delay="1050"/>
                                  </p:stCondLst>
                                  <p:childTnLst>
                                    <p:set>
                                      <p:cBhvr>
                                        <p:cTn id="33" dur="1" fill="hold">
                                          <p:stCondLst>
                                            <p:cond delay="0"/>
                                          </p:stCondLst>
                                        </p:cTn>
                                        <p:tgtEl>
                                          <p:spTgt spid="7">
                                            <p:graphicEl>
                                              <a:chart seriesIdx="-4" categoryIdx="2" bldStep="category"/>
                                            </p:graphicEl>
                                          </p:spTgt>
                                        </p:tgtEl>
                                        <p:attrNameLst>
                                          <p:attrName>style.visibility</p:attrName>
                                        </p:attrNameLst>
                                      </p:cBhvr>
                                      <p:to>
                                        <p:strVal val="visible"/>
                                      </p:to>
                                    </p:set>
                                    <p:animEffect transition="in" filter="fade">
                                      <p:cBhvr>
                                        <p:cTn id="34" dur="500"/>
                                        <p:tgtEl>
                                          <p:spTgt spid="7">
                                            <p:graphicEl>
                                              <a:chart seriesIdx="-4" categoryIdx="2" bldStep="category"/>
                                            </p:graphicEl>
                                          </p:spTgt>
                                        </p:tgtEl>
                                      </p:cBhvr>
                                    </p:animEffect>
                                  </p:childTnLst>
                                </p:cTn>
                              </p:par>
                              <p:par>
                                <p:cTn id="35" presetID="10" presetClass="entr" presetSubtype="0" fill="hold" grpId="0" nodeType="withEffect">
                                  <p:stCondLst>
                                    <p:cond delay="1200"/>
                                  </p:stCondLst>
                                  <p:childTnLst>
                                    <p:set>
                                      <p:cBhvr>
                                        <p:cTn id="36" dur="1" fill="hold">
                                          <p:stCondLst>
                                            <p:cond delay="0"/>
                                          </p:stCondLst>
                                        </p:cTn>
                                        <p:tgtEl>
                                          <p:spTgt spid="7">
                                            <p:graphicEl>
                                              <a:chart seriesIdx="-4" categoryIdx="3" bldStep="category"/>
                                            </p:graphicEl>
                                          </p:spTgt>
                                        </p:tgtEl>
                                        <p:attrNameLst>
                                          <p:attrName>style.visibility</p:attrName>
                                        </p:attrNameLst>
                                      </p:cBhvr>
                                      <p:to>
                                        <p:strVal val="visible"/>
                                      </p:to>
                                    </p:set>
                                    <p:animEffect transition="in" filter="fade">
                                      <p:cBhvr>
                                        <p:cTn id="37" dur="500"/>
                                        <p:tgtEl>
                                          <p:spTgt spid="7">
                                            <p:graphicEl>
                                              <a:chart seriesIdx="-4" categoryIdx="3" bldStep="category"/>
                                            </p:graphicEl>
                                          </p:spTgt>
                                        </p:tgtEl>
                                      </p:cBhvr>
                                    </p:animEffect>
                                  </p:childTnLst>
                                </p:cTn>
                              </p:par>
                              <p:par>
                                <p:cTn id="38" presetID="10" presetClass="entr" presetSubtype="0" fill="hold" grpId="0" nodeType="withEffect">
                                  <p:stCondLst>
                                    <p:cond delay="1350"/>
                                  </p:stCondLst>
                                  <p:childTnLst>
                                    <p:set>
                                      <p:cBhvr>
                                        <p:cTn id="39" dur="1" fill="hold">
                                          <p:stCondLst>
                                            <p:cond delay="0"/>
                                          </p:stCondLst>
                                        </p:cTn>
                                        <p:tgtEl>
                                          <p:spTgt spid="7">
                                            <p:graphicEl>
                                              <a:chart seriesIdx="-4" categoryIdx="4" bldStep="category"/>
                                            </p:graphicEl>
                                          </p:spTgt>
                                        </p:tgtEl>
                                        <p:attrNameLst>
                                          <p:attrName>style.visibility</p:attrName>
                                        </p:attrNameLst>
                                      </p:cBhvr>
                                      <p:to>
                                        <p:strVal val="visible"/>
                                      </p:to>
                                    </p:set>
                                    <p:animEffect transition="in" filter="fade">
                                      <p:cBhvr>
                                        <p:cTn id="40" dur="500"/>
                                        <p:tgtEl>
                                          <p:spTgt spid="7">
                                            <p:graphicEl>
                                              <a:chart seriesIdx="-4" categoryIdx="4" bldStep="category"/>
                                            </p:graphicEl>
                                          </p:spTgt>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7">
                                            <p:graphicEl>
                                              <a:chart seriesIdx="-4" categoryIdx="5" bldStep="category"/>
                                            </p:graphicEl>
                                          </p:spTgt>
                                        </p:tgtEl>
                                        <p:attrNameLst>
                                          <p:attrName>style.visibility</p:attrName>
                                        </p:attrNameLst>
                                      </p:cBhvr>
                                      <p:to>
                                        <p:strVal val="visible"/>
                                      </p:to>
                                    </p:set>
                                    <p:animEffect transition="in" filter="fade">
                                      <p:cBhvr>
                                        <p:cTn id="43" dur="500"/>
                                        <p:tgtEl>
                                          <p:spTgt spid="7">
                                            <p:graphicEl>
                                              <a:chart seriesIdx="-4" categoryIdx="5" bldStep="category"/>
                                            </p:graphicEl>
                                          </p:spTgt>
                                        </p:tgtEl>
                                      </p:cBhvr>
                                    </p:animEffect>
                                  </p:childTnLst>
                                </p:cTn>
                              </p:par>
                              <p:par>
                                <p:cTn id="44" presetID="10" presetClass="entr" presetSubtype="0" fill="hold" grpId="0" nodeType="withEffect">
                                  <p:stCondLst>
                                    <p:cond delay="1650"/>
                                  </p:stCondLst>
                                  <p:childTnLst>
                                    <p:set>
                                      <p:cBhvr>
                                        <p:cTn id="45" dur="1" fill="hold">
                                          <p:stCondLst>
                                            <p:cond delay="0"/>
                                          </p:stCondLst>
                                        </p:cTn>
                                        <p:tgtEl>
                                          <p:spTgt spid="7">
                                            <p:graphicEl>
                                              <a:chart seriesIdx="-4" categoryIdx="6" bldStep="category"/>
                                            </p:graphicEl>
                                          </p:spTgt>
                                        </p:tgtEl>
                                        <p:attrNameLst>
                                          <p:attrName>style.visibility</p:attrName>
                                        </p:attrNameLst>
                                      </p:cBhvr>
                                      <p:to>
                                        <p:strVal val="visible"/>
                                      </p:to>
                                    </p:set>
                                    <p:animEffect transition="in" filter="fade">
                                      <p:cBhvr>
                                        <p:cTn id="46" dur="500"/>
                                        <p:tgtEl>
                                          <p:spTgt spid="7">
                                            <p:graphicEl>
                                              <a:chart seriesIdx="-4" categoryIdx="6" bldStep="category"/>
                                            </p:graphicEl>
                                          </p:spTgt>
                                        </p:tgtEl>
                                      </p:cBhvr>
                                    </p:animEffect>
                                  </p:childTnLst>
                                </p:cTn>
                              </p:par>
                              <p:par>
                                <p:cTn id="47" presetID="10" presetClass="entr" presetSubtype="0" fill="hold" grpId="0" nodeType="withEffect">
                                  <p:stCondLst>
                                    <p:cond delay="1800"/>
                                  </p:stCondLst>
                                  <p:childTnLst>
                                    <p:set>
                                      <p:cBhvr>
                                        <p:cTn id="48" dur="1" fill="hold">
                                          <p:stCondLst>
                                            <p:cond delay="0"/>
                                          </p:stCondLst>
                                        </p:cTn>
                                        <p:tgtEl>
                                          <p:spTgt spid="7">
                                            <p:graphicEl>
                                              <a:chart seriesIdx="-4" categoryIdx="7" bldStep="category"/>
                                            </p:graphicEl>
                                          </p:spTgt>
                                        </p:tgtEl>
                                        <p:attrNameLst>
                                          <p:attrName>style.visibility</p:attrName>
                                        </p:attrNameLst>
                                      </p:cBhvr>
                                      <p:to>
                                        <p:strVal val="visible"/>
                                      </p:to>
                                    </p:set>
                                    <p:animEffect transition="in" filter="fade">
                                      <p:cBhvr>
                                        <p:cTn id="49" dur="500"/>
                                        <p:tgtEl>
                                          <p:spTgt spid="7">
                                            <p:graphicEl>
                                              <a:chart seriesIdx="-4" categoryIdx="7" bldStep="category"/>
                                            </p:graphicEl>
                                          </p:spTgt>
                                        </p:tgtEl>
                                      </p:cBhvr>
                                    </p:animEffect>
                                  </p:childTnLst>
                                </p:cTn>
                              </p:par>
                              <p:par>
                                <p:cTn id="50" presetID="10" presetClass="entr" presetSubtype="0" fill="hold" grpId="0" nodeType="withEffect">
                                  <p:stCondLst>
                                    <p:cond delay="1950"/>
                                  </p:stCondLst>
                                  <p:childTnLst>
                                    <p:set>
                                      <p:cBhvr>
                                        <p:cTn id="51" dur="1" fill="hold">
                                          <p:stCondLst>
                                            <p:cond delay="0"/>
                                          </p:stCondLst>
                                        </p:cTn>
                                        <p:tgtEl>
                                          <p:spTgt spid="7">
                                            <p:graphicEl>
                                              <a:chart seriesIdx="-4" categoryIdx="8" bldStep="category"/>
                                            </p:graphicEl>
                                          </p:spTgt>
                                        </p:tgtEl>
                                        <p:attrNameLst>
                                          <p:attrName>style.visibility</p:attrName>
                                        </p:attrNameLst>
                                      </p:cBhvr>
                                      <p:to>
                                        <p:strVal val="visible"/>
                                      </p:to>
                                    </p:set>
                                    <p:animEffect transition="in" filter="fade">
                                      <p:cBhvr>
                                        <p:cTn id="52" dur="500"/>
                                        <p:tgtEl>
                                          <p:spTgt spid="7">
                                            <p:graphicEl>
                                              <a:chart seriesIdx="-4" categoryIdx="8" bldStep="category"/>
                                            </p:graphicEl>
                                          </p:spTgt>
                                        </p:tgtEl>
                                      </p:cBhvr>
                                    </p:animEffect>
                                  </p:childTnLst>
                                </p:cTn>
                              </p:par>
                              <p:par>
                                <p:cTn id="53" presetID="22" presetClass="entr" presetSubtype="4" fill="hold" nodeType="withEffect">
                                  <p:stCondLst>
                                    <p:cond delay="10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750"/>
                                        <p:tgtEl>
                                          <p:spTgt spid="36"/>
                                        </p:tgtEl>
                                      </p:cBhvr>
                                    </p:animEffect>
                                  </p:childTnLst>
                                </p:cTn>
                              </p:par>
                              <p:par>
                                <p:cTn id="56" presetID="22" presetClass="entr" presetSubtype="8" fill="hold" nodeType="withEffect">
                                  <p:stCondLst>
                                    <p:cond delay="45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750"/>
                                        <p:tgtEl>
                                          <p:spTgt spid="37"/>
                                        </p:tgtEl>
                                      </p:cBhvr>
                                    </p:animEffect>
                                  </p:childTnLst>
                                </p:cTn>
                              </p:par>
                              <p:par>
                                <p:cTn id="59" presetID="42"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750"/>
                                        <p:tgtEl>
                                          <p:spTgt spid="6"/>
                                        </p:tgtEl>
                                      </p:cBhvr>
                                    </p:animEffect>
                                    <p:anim calcmode="lin" valueType="num">
                                      <p:cBhvr>
                                        <p:cTn id="62" dur="750" fill="hold"/>
                                        <p:tgtEl>
                                          <p:spTgt spid="6"/>
                                        </p:tgtEl>
                                        <p:attrNameLst>
                                          <p:attrName>ppt_x</p:attrName>
                                        </p:attrNameLst>
                                      </p:cBhvr>
                                      <p:tavLst>
                                        <p:tav tm="0">
                                          <p:val>
                                            <p:strVal val="#ppt_x"/>
                                          </p:val>
                                        </p:tav>
                                        <p:tav tm="100000">
                                          <p:val>
                                            <p:strVal val="#ppt_x"/>
                                          </p:val>
                                        </p:tav>
                                      </p:tavLst>
                                    </p:anim>
                                    <p:anim calcmode="lin" valueType="num">
                                      <p:cBhvr>
                                        <p:cTn id="63" dur="750" fill="hold"/>
                                        <p:tgtEl>
                                          <p:spTgt spid="6"/>
                                        </p:tgtEl>
                                        <p:attrNameLst>
                                          <p:attrName>ppt_y</p:attrName>
                                        </p:attrNameLst>
                                      </p:cBhvr>
                                      <p:tavLst>
                                        <p:tav tm="0">
                                          <p:val>
                                            <p:strVal val="#ppt_y+.1"/>
                                          </p:val>
                                        </p:tav>
                                        <p:tav tm="100000">
                                          <p:val>
                                            <p:strVal val="#ppt_y"/>
                                          </p:val>
                                        </p:tav>
                                      </p:tavLst>
                                    </p:anim>
                                  </p:childTnLst>
                                </p:cTn>
                              </p:par>
                              <p:par>
                                <p:cTn id="64" presetID="10" presetClass="entr" presetSubtype="0" fill="hold" grpId="0" nodeType="withEffect">
                                  <p:stCondLst>
                                    <p:cond delay="750"/>
                                  </p:stCondLst>
                                  <p:childTnLst>
                                    <p:set>
                                      <p:cBhvr>
                                        <p:cTn id="65" dur="1" fill="hold">
                                          <p:stCondLst>
                                            <p:cond delay="0"/>
                                          </p:stCondLst>
                                        </p:cTn>
                                        <p:tgtEl>
                                          <p:spTgt spid="35">
                                            <p:graphicEl>
                                              <a:chart seriesIdx="-3" categoryIdx="-3" bldStep="gridLegend"/>
                                            </p:graphicEl>
                                          </p:spTgt>
                                        </p:tgtEl>
                                        <p:attrNameLst>
                                          <p:attrName>style.visibility</p:attrName>
                                        </p:attrNameLst>
                                      </p:cBhvr>
                                      <p:to>
                                        <p:strVal val="visible"/>
                                      </p:to>
                                    </p:set>
                                    <p:animEffect transition="in" filter="fade">
                                      <p:cBhvr>
                                        <p:cTn id="66" dur="500"/>
                                        <p:tgtEl>
                                          <p:spTgt spid="35">
                                            <p:graphicEl>
                                              <a:chart seriesIdx="-3" categoryIdx="-3" bldStep="gridLegend"/>
                                            </p:graphicEl>
                                          </p:spTgt>
                                        </p:tgtEl>
                                      </p:cBhvr>
                                    </p:animEffect>
                                  </p:childTnLst>
                                </p:cTn>
                              </p:par>
                              <p:par>
                                <p:cTn id="67" presetID="10" presetClass="entr" presetSubtype="0" fill="hold" grpId="0" nodeType="withEffect">
                                  <p:stCondLst>
                                    <p:cond delay="900"/>
                                  </p:stCondLst>
                                  <p:childTnLst>
                                    <p:set>
                                      <p:cBhvr>
                                        <p:cTn id="68" dur="1" fill="hold">
                                          <p:stCondLst>
                                            <p:cond delay="0"/>
                                          </p:stCondLst>
                                        </p:cTn>
                                        <p:tgtEl>
                                          <p:spTgt spid="35">
                                            <p:graphicEl>
                                              <a:chart seriesIdx="-4" categoryIdx="0" bldStep="category"/>
                                            </p:graphicEl>
                                          </p:spTgt>
                                        </p:tgtEl>
                                        <p:attrNameLst>
                                          <p:attrName>style.visibility</p:attrName>
                                        </p:attrNameLst>
                                      </p:cBhvr>
                                      <p:to>
                                        <p:strVal val="visible"/>
                                      </p:to>
                                    </p:set>
                                    <p:animEffect transition="in" filter="fade">
                                      <p:cBhvr>
                                        <p:cTn id="69" dur="500"/>
                                        <p:tgtEl>
                                          <p:spTgt spid="35">
                                            <p:graphicEl>
                                              <a:chart seriesIdx="-4" categoryIdx="0" bldStep="category"/>
                                            </p:graphicEl>
                                          </p:spTgt>
                                        </p:tgtEl>
                                      </p:cBhvr>
                                    </p:animEffect>
                                  </p:childTnLst>
                                </p:cTn>
                              </p:par>
                              <p:par>
                                <p:cTn id="70" presetID="10" presetClass="entr" presetSubtype="0" fill="hold" grpId="0" nodeType="withEffect">
                                  <p:stCondLst>
                                    <p:cond delay="1050"/>
                                  </p:stCondLst>
                                  <p:childTnLst>
                                    <p:set>
                                      <p:cBhvr>
                                        <p:cTn id="71" dur="1" fill="hold">
                                          <p:stCondLst>
                                            <p:cond delay="0"/>
                                          </p:stCondLst>
                                        </p:cTn>
                                        <p:tgtEl>
                                          <p:spTgt spid="35">
                                            <p:graphicEl>
                                              <a:chart seriesIdx="-4" categoryIdx="1" bldStep="category"/>
                                            </p:graphicEl>
                                          </p:spTgt>
                                        </p:tgtEl>
                                        <p:attrNameLst>
                                          <p:attrName>style.visibility</p:attrName>
                                        </p:attrNameLst>
                                      </p:cBhvr>
                                      <p:to>
                                        <p:strVal val="visible"/>
                                      </p:to>
                                    </p:set>
                                    <p:animEffect transition="in" filter="fade">
                                      <p:cBhvr>
                                        <p:cTn id="72" dur="500"/>
                                        <p:tgtEl>
                                          <p:spTgt spid="35">
                                            <p:graphicEl>
                                              <a:chart seriesIdx="-4" categoryIdx="1" bldStep="category"/>
                                            </p:graphicEl>
                                          </p:spTgt>
                                        </p:tgtEl>
                                      </p:cBhvr>
                                    </p:animEffect>
                                  </p:childTnLst>
                                </p:cTn>
                              </p:par>
                              <p:par>
                                <p:cTn id="73" presetID="10" presetClass="entr" presetSubtype="0" fill="hold" grpId="0" nodeType="withEffect">
                                  <p:stCondLst>
                                    <p:cond delay="1200"/>
                                  </p:stCondLst>
                                  <p:childTnLst>
                                    <p:set>
                                      <p:cBhvr>
                                        <p:cTn id="74" dur="1" fill="hold">
                                          <p:stCondLst>
                                            <p:cond delay="0"/>
                                          </p:stCondLst>
                                        </p:cTn>
                                        <p:tgtEl>
                                          <p:spTgt spid="35">
                                            <p:graphicEl>
                                              <a:chart seriesIdx="-4" categoryIdx="2" bldStep="category"/>
                                            </p:graphicEl>
                                          </p:spTgt>
                                        </p:tgtEl>
                                        <p:attrNameLst>
                                          <p:attrName>style.visibility</p:attrName>
                                        </p:attrNameLst>
                                      </p:cBhvr>
                                      <p:to>
                                        <p:strVal val="visible"/>
                                      </p:to>
                                    </p:set>
                                    <p:animEffect transition="in" filter="fade">
                                      <p:cBhvr>
                                        <p:cTn id="75" dur="500"/>
                                        <p:tgtEl>
                                          <p:spTgt spid="35">
                                            <p:graphicEl>
                                              <a:chart seriesIdx="-4" categoryIdx="2" bldStep="category"/>
                                            </p:graphicEl>
                                          </p:spTgt>
                                        </p:tgtEl>
                                      </p:cBhvr>
                                    </p:animEffect>
                                  </p:childTnLst>
                                </p:cTn>
                              </p:par>
                              <p:par>
                                <p:cTn id="76" presetID="10" presetClass="entr" presetSubtype="0" fill="hold" grpId="0" nodeType="withEffect">
                                  <p:stCondLst>
                                    <p:cond delay="1350"/>
                                  </p:stCondLst>
                                  <p:childTnLst>
                                    <p:set>
                                      <p:cBhvr>
                                        <p:cTn id="77" dur="1" fill="hold">
                                          <p:stCondLst>
                                            <p:cond delay="0"/>
                                          </p:stCondLst>
                                        </p:cTn>
                                        <p:tgtEl>
                                          <p:spTgt spid="35">
                                            <p:graphicEl>
                                              <a:chart seriesIdx="-4" categoryIdx="3" bldStep="category"/>
                                            </p:graphicEl>
                                          </p:spTgt>
                                        </p:tgtEl>
                                        <p:attrNameLst>
                                          <p:attrName>style.visibility</p:attrName>
                                        </p:attrNameLst>
                                      </p:cBhvr>
                                      <p:to>
                                        <p:strVal val="visible"/>
                                      </p:to>
                                    </p:set>
                                    <p:animEffect transition="in" filter="fade">
                                      <p:cBhvr>
                                        <p:cTn id="78" dur="500"/>
                                        <p:tgtEl>
                                          <p:spTgt spid="35">
                                            <p:graphicEl>
                                              <a:chart seriesIdx="-4" categoryIdx="3" bldStep="category"/>
                                            </p:graphicEl>
                                          </p:spTgt>
                                        </p:tgtEl>
                                      </p:cBhvr>
                                    </p:animEffect>
                                  </p:childTnLst>
                                </p:cTn>
                              </p:par>
                              <p:par>
                                <p:cTn id="79" presetID="10" presetClass="entr" presetSubtype="0" fill="hold" grpId="0" nodeType="withEffect">
                                  <p:stCondLst>
                                    <p:cond delay="1500"/>
                                  </p:stCondLst>
                                  <p:childTnLst>
                                    <p:set>
                                      <p:cBhvr>
                                        <p:cTn id="80" dur="1" fill="hold">
                                          <p:stCondLst>
                                            <p:cond delay="0"/>
                                          </p:stCondLst>
                                        </p:cTn>
                                        <p:tgtEl>
                                          <p:spTgt spid="35">
                                            <p:graphicEl>
                                              <a:chart seriesIdx="-4" categoryIdx="4" bldStep="category"/>
                                            </p:graphicEl>
                                          </p:spTgt>
                                        </p:tgtEl>
                                        <p:attrNameLst>
                                          <p:attrName>style.visibility</p:attrName>
                                        </p:attrNameLst>
                                      </p:cBhvr>
                                      <p:to>
                                        <p:strVal val="visible"/>
                                      </p:to>
                                    </p:set>
                                    <p:animEffect transition="in" filter="fade">
                                      <p:cBhvr>
                                        <p:cTn id="81" dur="500"/>
                                        <p:tgtEl>
                                          <p:spTgt spid="35">
                                            <p:graphicEl>
                                              <a:chart seriesIdx="-4" categoryIdx="4" bldStep="category"/>
                                            </p:graphicEl>
                                          </p:spTgt>
                                        </p:tgtEl>
                                      </p:cBhvr>
                                    </p:animEffect>
                                  </p:childTnLst>
                                </p:cTn>
                              </p:par>
                              <p:par>
                                <p:cTn id="82" presetID="10" presetClass="entr" presetSubtype="0" fill="hold" grpId="0" nodeType="withEffect">
                                  <p:stCondLst>
                                    <p:cond delay="1650"/>
                                  </p:stCondLst>
                                  <p:childTnLst>
                                    <p:set>
                                      <p:cBhvr>
                                        <p:cTn id="83" dur="1" fill="hold">
                                          <p:stCondLst>
                                            <p:cond delay="0"/>
                                          </p:stCondLst>
                                        </p:cTn>
                                        <p:tgtEl>
                                          <p:spTgt spid="35">
                                            <p:graphicEl>
                                              <a:chart seriesIdx="-4" categoryIdx="5" bldStep="category"/>
                                            </p:graphicEl>
                                          </p:spTgt>
                                        </p:tgtEl>
                                        <p:attrNameLst>
                                          <p:attrName>style.visibility</p:attrName>
                                        </p:attrNameLst>
                                      </p:cBhvr>
                                      <p:to>
                                        <p:strVal val="visible"/>
                                      </p:to>
                                    </p:set>
                                    <p:animEffect transition="in" filter="fade">
                                      <p:cBhvr>
                                        <p:cTn id="84" dur="500"/>
                                        <p:tgtEl>
                                          <p:spTgt spid="35">
                                            <p:graphicEl>
                                              <a:chart seriesIdx="-4" categoryIdx="5" bldStep="category"/>
                                            </p:graphicEl>
                                          </p:spTgt>
                                        </p:tgtEl>
                                      </p:cBhvr>
                                    </p:animEffect>
                                  </p:childTnLst>
                                </p:cTn>
                              </p:par>
                              <p:par>
                                <p:cTn id="85" presetID="10" presetClass="entr" presetSubtype="0" fill="hold" grpId="0" nodeType="withEffect">
                                  <p:stCondLst>
                                    <p:cond delay="1800"/>
                                  </p:stCondLst>
                                  <p:childTnLst>
                                    <p:set>
                                      <p:cBhvr>
                                        <p:cTn id="86" dur="1" fill="hold">
                                          <p:stCondLst>
                                            <p:cond delay="0"/>
                                          </p:stCondLst>
                                        </p:cTn>
                                        <p:tgtEl>
                                          <p:spTgt spid="35">
                                            <p:graphicEl>
                                              <a:chart seriesIdx="-4" categoryIdx="6" bldStep="category"/>
                                            </p:graphicEl>
                                          </p:spTgt>
                                        </p:tgtEl>
                                        <p:attrNameLst>
                                          <p:attrName>style.visibility</p:attrName>
                                        </p:attrNameLst>
                                      </p:cBhvr>
                                      <p:to>
                                        <p:strVal val="visible"/>
                                      </p:to>
                                    </p:set>
                                    <p:animEffect transition="in" filter="fade">
                                      <p:cBhvr>
                                        <p:cTn id="87" dur="500"/>
                                        <p:tgtEl>
                                          <p:spTgt spid="35">
                                            <p:graphicEl>
                                              <a:chart seriesIdx="-4" categoryIdx="6" bldStep="category"/>
                                            </p:graphicEl>
                                          </p:spTgt>
                                        </p:tgtEl>
                                      </p:cBhvr>
                                    </p:animEffect>
                                  </p:childTnLst>
                                </p:cTn>
                              </p:par>
                              <p:par>
                                <p:cTn id="88" presetID="10" presetClass="entr" presetSubtype="0" fill="hold" grpId="0" nodeType="withEffect">
                                  <p:stCondLst>
                                    <p:cond delay="1950"/>
                                  </p:stCondLst>
                                  <p:childTnLst>
                                    <p:set>
                                      <p:cBhvr>
                                        <p:cTn id="89" dur="1" fill="hold">
                                          <p:stCondLst>
                                            <p:cond delay="0"/>
                                          </p:stCondLst>
                                        </p:cTn>
                                        <p:tgtEl>
                                          <p:spTgt spid="35">
                                            <p:graphicEl>
                                              <a:chart seriesIdx="-4" categoryIdx="7" bldStep="category"/>
                                            </p:graphicEl>
                                          </p:spTgt>
                                        </p:tgtEl>
                                        <p:attrNameLst>
                                          <p:attrName>style.visibility</p:attrName>
                                        </p:attrNameLst>
                                      </p:cBhvr>
                                      <p:to>
                                        <p:strVal val="visible"/>
                                      </p:to>
                                    </p:set>
                                    <p:animEffect transition="in" filter="fade">
                                      <p:cBhvr>
                                        <p:cTn id="90" dur="500"/>
                                        <p:tgtEl>
                                          <p:spTgt spid="35">
                                            <p:graphicEl>
                                              <a:chart seriesIdx="-4" categoryIdx="7" bldStep="category"/>
                                            </p:graphicEl>
                                          </p:spTgt>
                                        </p:tgtEl>
                                      </p:cBhvr>
                                    </p:animEffect>
                                  </p:childTnLst>
                                </p:cTn>
                              </p:par>
                              <p:par>
                                <p:cTn id="91" presetID="10" presetClass="entr" presetSubtype="0" fill="hold" grpId="0" nodeType="withEffect">
                                  <p:stCondLst>
                                    <p:cond delay="2100"/>
                                  </p:stCondLst>
                                  <p:childTnLst>
                                    <p:set>
                                      <p:cBhvr>
                                        <p:cTn id="92" dur="1" fill="hold">
                                          <p:stCondLst>
                                            <p:cond delay="0"/>
                                          </p:stCondLst>
                                        </p:cTn>
                                        <p:tgtEl>
                                          <p:spTgt spid="35">
                                            <p:graphicEl>
                                              <a:chart seriesIdx="-4" categoryIdx="8" bldStep="category"/>
                                            </p:graphicEl>
                                          </p:spTgt>
                                        </p:tgtEl>
                                        <p:attrNameLst>
                                          <p:attrName>style.visibility</p:attrName>
                                        </p:attrNameLst>
                                      </p:cBhvr>
                                      <p:to>
                                        <p:strVal val="visible"/>
                                      </p:to>
                                    </p:set>
                                    <p:animEffect transition="in" filter="fade">
                                      <p:cBhvr>
                                        <p:cTn id="93" dur="500"/>
                                        <p:tgtEl>
                                          <p:spTgt spid="35">
                                            <p:graphicEl>
                                              <a:chart seriesIdx="-4" categoryIdx="8" bldStep="category"/>
                                            </p:graphicEl>
                                          </p:spTgt>
                                        </p:tgtEl>
                                      </p:cBhvr>
                                    </p:animEffect>
                                  </p:childTnLst>
                                </p:cTn>
                              </p:par>
                              <p:par>
                                <p:cTn id="94" presetID="22" presetClass="entr" presetSubtype="4" fill="hold" nodeType="with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wipe(down)">
                                      <p:cBhvr>
                                        <p:cTn id="96" dur="750"/>
                                        <p:tgtEl>
                                          <p:spTgt spid="64"/>
                                        </p:tgtEl>
                                      </p:cBhvr>
                                    </p:animEffect>
                                  </p:childTnLst>
                                </p:cTn>
                              </p:par>
                              <p:par>
                                <p:cTn id="97" presetID="22" presetClass="entr" presetSubtype="8" fill="hold" nodeType="withEffect">
                                  <p:stCondLst>
                                    <p:cond delay="450"/>
                                  </p:stCondLst>
                                  <p:childTnLst>
                                    <p:set>
                                      <p:cBhvr>
                                        <p:cTn id="98" dur="1" fill="hold">
                                          <p:stCondLst>
                                            <p:cond delay="0"/>
                                          </p:stCondLst>
                                        </p:cTn>
                                        <p:tgtEl>
                                          <p:spTgt spid="65"/>
                                        </p:tgtEl>
                                        <p:attrNameLst>
                                          <p:attrName>style.visibility</p:attrName>
                                        </p:attrNameLst>
                                      </p:cBhvr>
                                      <p:to>
                                        <p:strVal val="visible"/>
                                      </p:to>
                                    </p:set>
                                    <p:animEffect transition="in" filter="wipe(left)">
                                      <p:cBhvr>
                                        <p:cTn id="99" dur="750"/>
                                        <p:tgtEl>
                                          <p:spTgt spid="65"/>
                                        </p:tgtEl>
                                      </p:cBhvr>
                                    </p:animEffect>
                                  </p:childTnLst>
                                </p:cTn>
                              </p:par>
                              <p:par>
                                <p:cTn id="100" presetID="42" presetClass="entr" presetSubtype="0" fill="hold" grpId="0" nodeType="withEffect">
                                  <p:stCondLst>
                                    <p:cond delay="0"/>
                                  </p:stCondLst>
                                  <p:childTnLst>
                                    <p:set>
                                      <p:cBhvr>
                                        <p:cTn id="101" dur="1" fill="hold">
                                          <p:stCondLst>
                                            <p:cond delay="0"/>
                                          </p:stCondLst>
                                        </p:cTn>
                                        <p:tgtEl>
                                          <p:spTgt spid="91"/>
                                        </p:tgtEl>
                                        <p:attrNameLst>
                                          <p:attrName>style.visibility</p:attrName>
                                        </p:attrNameLst>
                                      </p:cBhvr>
                                      <p:to>
                                        <p:strVal val="visible"/>
                                      </p:to>
                                    </p:set>
                                    <p:animEffect transition="in" filter="fade">
                                      <p:cBhvr>
                                        <p:cTn id="102" dur="750"/>
                                        <p:tgtEl>
                                          <p:spTgt spid="91"/>
                                        </p:tgtEl>
                                      </p:cBhvr>
                                    </p:animEffect>
                                    <p:anim calcmode="lin" valueType="num">
                                      <p:cBhvr>
                                        <p:cTn id="103" dur="750" fill="hold"/>
                                        <p:tgtEl>
                                          <p:spTgt spid="91"/>
                                        </p:tgtEl>
                                        <p:attrNameLst>
                                          <p:attrName>ppt_x</p:attrName>
                                        </p:attrNameLst>
                                      </p:cBhvr>
                                      <p:tavLst>
                                        <p:tav tm="0">
                                          <p:val>
                                            <p:strVal val="#ppt_x"/>
                                          </p:val>
                                        </p:tav>
                                        <p:tav tm="100000">
                                          <p:val>
                                            <p:strVal val="#ppt_x"/>
                                          </p:val>
                                        </p:tav>
                                      </p:tavLst>
                                    </p:anim>
                                    <p:anim calcmode="lin" valueType="num">
                                      <p:cBhvr>
                                        <p:cTn id="104" dur="750" fill="hold"/>
                                        <p:tgtEl>
                                          <p:spTgt spid="91"/>
                                        </p:tgtEl>
                                        <p:attrNameLst>
                                          <p:attrName>ppt_y</p:attrName>
                                        </p:attrNameLst>
                                      </p:cBhvr>
                                      <p:tavLst>
                                        <p:tav tm="0">
                                          <p:val>
                                            <p:strVal val="#ppt_y+.1"/>
                                          </p:val>
                                        </p:tav>
                                        <p:tav tm="100000">
                                          <p:val>
                                            <p:strVal val="#ppt_y"/>
                                          </p:val>
                                        </p:tav>
                                      </p:tavLst>
                                    </p:anim>
                                  </p:childTnLst>
                                </p:cTn>
                              </p:par>
                              <p:par>
                                <p:cTn id="105" presetID="10" presetClass="entr" presetSubtype="0" fill="hold" grpId="0" nodeType="withEffect">
                                  <p:stCondLst>
                                    <p:cond delay="900"/>
                                  </p:stCondLst>
                                  <p:childTnLst>
                                    <p:set>
                                      <p:cBhvr>
                                        <p:cTn id="106" dur="1" fill="hold">
                                          <p:stCondLst>
                                            <p:cond delay="0"/>
                                          </p:stCondLst>
                                        </p:cTn>
                                        <p:tgtEl>
                                          <p:spTgt spid="63">
                                            <p:graphicEl>
                                              <a:chart seriesIdx="-3" categoryIdx="-3" bldStep="gridLegend"/>
                                            </p:graphicEl>
                                          </p:spTgt>
                                        </p:tgtEl>
                                        <p:attrNameLst>
                                          <p:attrName>style.visibility</p:attrName>
                                        </p:attrNameLst>
                                      </p:cBhvr>
                                      <p:to>
                                        <p:strVal val="visible"/>
                                      </p:to>
                                    </p:set>
                                    <p:animEffect transition="in" filter="fade">
                                      <p:cBhvr>
                                        <p:cTn id="107" dur="500"/>
                                        <p:tgtEl>
                                          <p:spTgt spid="63">
                                            <p:graphicEl>
                                              <a:chart seriesIdx="-3" categoryIdx="-3" bldStep="gridLegend"/>
                                            </p:graphicEl>
                                          </p:spTgt>
                                        </p:tgtEl>
                                      </p:cBhvr>
                                    </p:animEffect>
                                  </p:childTnLst>
                                </p:cTn>
                              </p:par>
                              <p:par>
                                <p:cTn id="108" presetID="10" presetClass="entr" presetSubtype="0" fill="hold" grpId="0" nodeType="withEffect">
                                  <p:stCondLst>
                                    <p:cond delay="1050"/>
                                  </p:stCondLst>
                                  <p:childTnLst>
                                    <p:set>
                                      <p:cBhvr>
                                        <p:cTn id="109" dur="1" fill="hold">
                                          <p:stCondLst>
                                            <p:cond delay="0"/>
                                          </p:stCondLst>
                                        </p:cTn>
                                        <p:tgtEl>
                                          <p:spTgt spid="63">
                                            <p:graphicEl>
                                              <a:chart seriesIdx="-4" categoryIdx="0" bldStep="category"/>
                                            </p:graphicEl>
                                          </p:spTgt>
                                        </p:tgtEl>
                                        <p:attrNameLst>
                                          <p:attrName>style.visibility</p:attrName>
                                        </p:attrNameLst>
                                      </p:cBhvr>
                                      <p:to>
                                        <p:strVal val="visible"/>
                                      </p:to>
                                    </p:set>
                                    <p:animEffect transition="in" filter="fade">
                                      <p:cBhvr>
                                        <p:cTn id="110" dur="500"/>
                                        <p:tgtEl>
                                          <p:spTgt spid="63">
                                            <p:graphicEl>
                                              <a:chart seriesIdx="-4" categoryIdx="0" bldStep="category"/>
                                            </p:graphicEl>
                                          </p:spTgt>
                                        </p:tgtEl>
                                      </p:cBhvr>
                                    </p:animEffect>
                                  </p:childTnLst>
                                </p:cTn>
                              </p:par>
                              <p:par>
                                <p:cTn id="111" presetID="10" presetClass="entr" presetSubtype="0" fill="hold" grpId="0" nodeType="withEffect">
                                  <p:stCondLst>
                                    <p:cond delay="1200"/>
                                  </p:stCondLst>
                                  <p:childTnLst>
                                    <p:set>
                                      <p:cBhvr>
                                        <p:cTn id="112" dur="1" fill="hold">
                                          <p:stCondLst>
                                            <p:cond delay="0"/>
                                          </p:stCondLst>
                                        </p:cTn>
                                        <p:tgtEl>
                                          <p:spTgt spid="63">
                                            <p:graphicEl>
                                              <a:chart seriesIdx="-4" categoryIdx="1" bldStep="category"/>
                                            </p:graphicEl>
                                          </p:spTgt>
                                        </p:tgtEl>
                                        <p:attrNameLst>
                                          <p:attrName>style.visibility</p:attrName>
                                        </p:attrNameLst>
                                      </p:cBhvr>
                                      <p:to>
                                        <p:strVal val="visible"/>
                                      </p:to>
                                    </p:set>
                                    <p:animEffect transition="in" filter="fade">
                                      <p:cBhvr>
                                        <p:cTn id="113" dur="500"/>
                                        <p:tgtEl>
                                          <p:spTgt spid="63">
                                            <p:graphicEl>
                                              <a:chart seriesIdx="-4" categoryIdx="1" bldStep="category"/>
                                            </p:graphicEl>
                                          </p:spTgt>
                                        </p:tgtEl>
                                      </p:cBhvr>
                                    </p:animEffect>
                                  </p:childTnLst>
                                </p:cTn>
                              </p:par>
                              <p:par>
                                <p:cTn id="114" presetID="10" presetClass="entr" presetSubtype="0" fill="hold" grpId="0" nodeType="withEffect">
                                  <p:stCondLst>
                                    <p:cond delay="1350"/>
                                  </p:stCondLst>
                                  <p:childTnLst>
                                    <p:set>
                                      <p:cBhvr>
                                        <p:cTn id="115" dur="1" fill="hold">
                                          <p:stCondLst>
                                            <p:cond delay="0"/>
                                          </p:stCondLst>
                                        </p:cTn>
                                        <p:tgtEl>
                                          <p:spTgt spid="63">
                                            <p:graphicEl>
                                              <a:chart seriesIdx="-4" categoryIdx="2" bldStep="category"/>
                                            </p:graphicEl>
                                          </p:spTgt>
                                        </p:tgtEl>
                                        <p:attrNameLst>
                                          <p:attrName>style.visibility</p:attrName>
                                        </p:attrNameLst>
                                      </p:cBhvr>
                                      <p:to>
                                        <p:strVal val="visible"/>
                                      </p:to>
                                    </p:set>
                                    <p:animEffect transition="in" filter="fade">
                                      <p:cBhvr>
                                        <p:cTn id="116" dur="500"/>
                                        <p:tgtEl>
                                          <p:spTgt spid="63">
                                            <p:graphicEl>
                                              <a:chart seriesIdx="-4" categoryIdx="2" bldStep="category"/>
                                            </p:graphicEl>
                                          </p:spTgt>
                                        </p:tgtEl>
                                      </p:cBhvr>
                                    </p:animEffect>
                                  </p:childTnLst>
                                </p:cTn>
                              </p:par>
                              <p:par>
                                <p:cTn id="117" presetID="10" presetClass="entr" presetSubtype="0" fill="hold" grpId="0" nodeType="withEffect">
                                  <p:stCondLst>
                                    <p:cond delay="1500"/>
                                  </p:stCondLst>
                                  <p:childTnLst>
                                    <p:set>
                                      <p:cBhvr>
                                        <p:cTn id="118" dur="1" fill="hold">
                                          <p:stCondLst>
                                            <p:cond delay="0"/>
                                          </p:stCondLst>
                                        </p:cTn>
                                        <p:tgtEl>
                                          <p:spTgt spid="63">
                                            <p:graphicEl>
                                              <a:chart seriesIdx="-4" categoryIdx="3" bldStep="category"/>
                                            </p:graphicEl>
                                          </p:spTgt>
                                        </p:tgtEl>
                                        <p:attrNameLst>
                                          <p:attrName>style.visibility</p:attrName>
                                        </p:attrNameLst>
                                      </p:cBhvr>
                                      <p:to>
                                        <p:strVal val="visible"/>
                                      </p:to>
                                    </p:set>
                                    <p:animEffect transition="in" filter="fade">
                                      <p:cBhvr>
                                        <p:cTn id="119" dur="500"/>
                                        <p:tgtEl>
                                          <p:spTgt spid="63">
                                            <p:graphicEl>
                                              <a:chart seriesIdx="-4" categoryIdx="3" bldStep="category"/>
                                            </p:graphicEl>
                                          </p:spTgt>
                                        </p:tgtEl>
                                      </p:cBhvr>
                                    </p:animEffect>
                                  </p:childTnLst>
                                </p:cTn>
                              </p:par>
                              <p:par>
                                <p:cTn id="120" presetID="10" presetClass="entr" presetSubtype="0" fill="hold" grpId="0" nodeType="withEffect">
                                  <p:stCondLst>
                                    <p:cond delay="1650"/>
                                  </p:stCondLst>
                                  <p:childTnLst>
                                    <p:set>
                                      <p:cBhvr>
                                        <p:cTn id="121" dur="1" fill="hold">
                                          <p:stCondLst>
                                            <p:cond delay="0"/>
                                          </p:stCondLst>
                                        </p:cTn>
                                        <p:tgtEl>
                                          <p:spTgt spid="63">
                                            <p:graphicEl>
                                              <a:chart seriesIdx="-4" categoryIdx="4" bldStep="category"/>
                                            </p:graphicEl>
                                          </p:spTgt>
                                        </p:tgtEl>
                                        <p:attrNameLst>
                                          <p:attrName>style.visibility</p:attrName>
                                        </p:attrNameLst>
                                      </p:cBhvr>
                                      <p:to>
                                        <p:strVal val="visible"/>
                                      </p:to>
                                    </p:set>
                                    <p:animEffect transition="in" filter="fade">
                                      <p:cBhvr>
                                        <p:cTn id="122" dur="500"/>
                                        <p:tgtEl>
                                          <p:spTgt spid="63">
                                            <p:graphicEl>
                                              <a:chart seriesIdx="-4" categoryIdx="4" bldStep="category"/>
                                            </p:graphicEl>
                                          </p:spTgt>
                                        </p:tgtEl>
                                      </p:cBhvr>
                                    </p:animEffect>
                                  </p:childTnLst>
                                </p:cTn>
                              </p:par>
                              <p:par>
                                <p:cTn id="123" presetID="10" presetClass="entr" presetSubtype="0" fill="hold" grpId="0" nodeType="withEffect">
                                  <p:stCondLst>
                                    <p:cond delay="1800"/>
                                  </p:stCondLst>
                                  <p:childTnLst>
                                    <p:set>
                                      <p:cBhvr>
                                        <p:cTn id="124" dur="1" fill="hold">
                                          <p:stCondLst>
                                            <p:cond delay="0"/>
                                          </p:stCondLst>
                                        </p:cTn>
                                        <p:tgtEl>
                                          <p:spTgt spid="63">
                                            <p:graphicEl>
                                              <a:chart seriesIdx="-4" categoryIdx="5" bldStep="category"/>
                                            </p:graphicEl>
                                          </p:spTgt>
                                        </p:tgtEl>
                                        <p:attrNameLst>
                                          <p:attrName>style.visibility</p:attrName>
                                        </p:attrNameLst>
                                      </p:cBhvr>
                                      <p:to>
                                        <p:strVal val="visible"/>
                                      </p:to>
                                    </p:set>
                                    <p:animEffect transition="in" filter="fade">
                                      <p:cBhvr>
                                        <p:cTn id="125" dur="500"/>
                                        <p:tgtEl>
                                          <p:spTgt spid="63">
                                            <p:graphicEl>
                                              <a:chart seriesIdx="-4" categoryIdx="5" bldStep="category"/>
                                            </p:graphicEl>
                                          </p:spTgt>
                                        </p:tgtEl>
                                      </p:cBhvr>
                                    </p:animEffect>
                                  </p:childTnLst>
                                </p:cTn>
                              </p:par>
                              <p:par>
                                <p:cTn id="126" presetID="10" presetClass="entr" presetSubtype="0" fill="hold" grpId="0" nodeType="withEffect">
                                  <p:stCondLst>
                                    <p:cond delay="1950"/>
                                  </p:stCondLst>
                                  <p:childTnLst>
                                    <p:set>
                                      <p:cBhvr>
                                        <p:cTn id="127" dur="1" fill="hold">
                                          <p:stCondLst>
                                            <p:cond delay="0"/>
                                          </p:stCondLst>
                                        </p:cTn>
                                        <p:tgtEl>
                                          <p:spTgt spid="63">
                                            <p:graphicEl>
                                              <a:chart seriesIdx="-4" categoryIdx="6" bldStep="category"/>
                                            </p:graphicEl>
                                          </p:spTgt>
                                        </p:tgtEl>
                                        <p:attrNameLst>
                                          <p:attrName>style.visibility</p:attrName>
                                        </p:attrNameLst>
                                      </p:cBhvr>
                                      <p:to>
                                        <p:strVal val="visible"/>
                                      </p:to>
                                    </p:set>
                                    <p:animEffect transition="in" filter="fade">
                                      <p:cBhvr>
                                        <p:cTn id="128" dur="500"/>
                                        <p:tgtEl>
                                          <p:spTgt spid="63">
                                            <p:graphicEl>
                                              <a:chart seriesIdx="-4" categoryIdx="6" bldStep="category"/>
                                            </p:graphicEl>
                                          </p:spTgt>
                                        </p:tgtEl>
                                      </p:cBhvr>
                                    </p:animEffect>
                                  </p:childTnLst>
                                </p:cTn>
                              </p:par>
                              <p:par>
                                <p:cTn id="129" presetID="10" presetClass="entr" presetSubtype="0" fill="hold" grpId="0" nodeType="withEffect">
                                  <p:stCondLst>
                                    <p:cond delay="2100"/>
                                  </p:stCondLst>
                                  <p:childTnLst>
                                    <p:set>
                                      <p:cBhvr>
                                        <p:cTn id="130" dur="1" fill="hold">
                                          <p:stCondLst>
                                            <p:cond delay="0"/>
                                          </p:stCondLst>
                                        </p:cTn>
                                        <p:tgtEl>
                                          <p:spTgt spid="63">
                                            <p:graphicEl>
                                              <a:chart seriesIdx="-4" categoryIdx="7" bldStep="category"/>
                                            </p:graphicEl>
                                          </p:spTgt>
                                        </p:tgtEl>
                                        <p:attrNameLst>
                                          <p:attrName>style.visibility</p:attrName>
                                        </p:attrNameLst>
                                      </p:cBhvr>
                                      <p:to>
                                        <p:strVal val="visible"/>
                                      </p:to>
                                    </p:set>
                                    <p:animEffect transition="in" filter="fade">
                                      <p:cBhvr>
                                        <p:cTn id="131" dur="500"/>
                                        <p:tgtEl>
                                          <p:spTgt spid="63">
                                            <p:graphicEl>
                                              <a:chart seriesIdx="-4" categoryIdx="7" bldStep="category"/>
                                            </p:graphicEl>
                                          </p:spTgt>
                                        </p:tgtEl>
                                      </p:cBhvr>
                                    </p:animEffect>
                                  </p:childTnLst>
                                </p:cTn>
                              </p:par>
                              <p:par>
                                <p:cTn id="132" presetID="10" presetClass="entr" presetSubtype="0" fill="hold" grpId="0" nodeType="withEffect">
                                  <p:stCondLst>
                                    <p:cond delay="2250"/>
                                  </p:stCondLst>
                                  <p:childTnLst>
                                    <p:set>
                                      <p:cBhvr>
                                        <p:cTn id="133" dur="1" fill="hold">
                                          <p:stCondLst>
                                            <p:cond delay="0"/>
                                          </p:stCondLst>
                                        </p:cTn>
                                        <p:tgtEl>
                                          <p:spTgt spid="63">
                                            <p:graphicEl>
                                              <a:chart seriesIdx="-4" categoryIdx="8" bldStep="category"/>
                                            </p:graphicEl>
                                          </p:spTgt>
                                        </p:tgtEl>
                                        <p:attrNameLst>
                                          <p:attrName>style.visibility</p:attrName>
                                        </p:attrNameLst>
                                      </p:cBhvr>
                                      <p:to>
                                        <p:strVal val="visible"/>
                                      </p:to>
                                    </p:set>
                                    <p:animEffect transition="in" filter="fade">
                                      <p:cBhvr>
                                        <p:cTn id="134" dur="500"/>
                                        <p:tgtEl>
                                          <p:spTgt spid="63">
                                            <p:graphicEl>
                                              <a:chart seriesIdx="-4" categoryIdx="8"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Graphic spid="7" grpId="0" uiExpand="1">
        <p:bldSub>
          <a:bldChart bld="category"/>
        </p:bldSub>
      </p:bldGraphic>
      <p:bldGraphic spid="35" grpId="0" uiExpand="1">
        <p:bldSub>
          <a:bldChart bld="category"/>
        </p:bldSub>
      </p:bldGraphic>
      <p:bldGraphic spid="63" grpId="0" uiExpand="1">
        <p:bldSub>
          <a:bldChart bld="category"/>
        </p:bldSub>
      </p:bldGraphic>
      <p:bldP spid="9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2" cstate="email">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a:ext>
            </a:extLst>
          </a:blip>
          <a:srcRect/>
          <a:stretch>
            <a:fillRect/>
          </a:stretch>
        </p:blipFill>
        <p:spPr>
          <a:xfrm rot="1534801">
            <a:off x="9018033" y="3518493"/>
            <a:ext cx="3617497" cy="4004706"/>
          </a:xfrm>
          <a:custGeom>
            <a:avLst/>
            <a:gdLst>
              <a:gd name="connsiteX0" fmla="*/ 0 w 3617497"/>
              <a:gd name="connsiteY0" fmla="*/ 0 h 4004706"/>
              <a:gd name="connsiteX1" fmla="*/ 2363815 w 3617497"/>
              <a:gd name="connsiteY1" fmla="*/ 0 h 4004706"/>
              <a:gd name="connsiteX2" fmla="*/ 3617497 w 3617497"/>
              <a:gd name="connsiteY2" fmla="*/ 2618980 h 4004706"/>
              <a:gd name="connsiteX3" fmla="*/ 1657901 w 3617497"/>
              <a:gd name="connsiteY3" fmla="*/ 3557021 h 4004706"/>
              <a:gd name="connsiteX4" fmla="*/ 1872204 w 3617497"/>
              <a:gd name="connsiteY4" fmla="*/ 4004706 h 4004706"/>
              <a:gd name="connsiteX5" fmla="*/ 0 w 3617497"/>
              <a:gd name="connsiteY5" fmla="*/ 4004706 h 400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97" h="4004706">
                <a:moveTo>
                  <a:pt x="0" y="0"/>
                </a:moveTo>
                <a:lnTo>
                  <a:pt x="2363815" y="0"/>
                </a:lnTo>
                <a:lnTo>
                  <a:pt x="3617497" y="2618980"/>
                </a:lnTo>
                <a:lnTo>
                  <a:pt x="1657901" y="3557021"/>
                </a:lnTo>
                <a:lnTo>
                  <a:pt x="1872204" y="4004706"/>
                </a:lnTo>
                <a:lnTo>
                  <a:pt x="0" y="4004706"/>
                </a:lnTo>
                <a:close/>
              </a:path>
            </a:pathLst>
          </a:custGeom>
        </p:spPr>
      </p:pic>
      <p:pic>
        <p:nvPicPr>
          <p:cNvPr id="19" name="图片 18"/>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69000"/>
                    </a14:imgEffect>
                  </a14:imgLayer>
                </a14:imgProps>
              </a:ext>
              <a:ext uri="{28A0092B-C50C-407E-A947-70E740481C1C}">
                <a14:useLocalDpi xmlns:a14="http://schemas.microsoft.com/office/drawing/2010/main"/>
              </a:ext>
            </a:extLst>
          </a:blip>
          <a:srcRect/>
          <a:stretch/>
        </p:blipFill>
        <p:spPr>
          <a:xfrm rot="21068063" flipH="1">
            <a:off x="-283371" y="3275543"/>
            <a:ext cx="2728233" cy="3465840"/>
          </a:xfrm>
          <a:custGeom>
            <a:avLst/>
            <a:gdLst>
              <a:gd name="connsiteX0" fmla="*/ 0 w 2728233"/>
              <a:gd name="connsiteY0" fmla="*/ 0 h 3465840"/>
              <a:gd name="connsiteX1" fmla="*/ 0 w 2728233"/>
              <a:gd name="connsiteY1" fmla="*/ 3465840 h 3465840"/>
              <a:gd name="connsiteX2" fmla="*/ 2728233 w 2728233"/>
              <a:gd name="connsiteY2" fmla="*/ 3465840 h 3465840"/>
              <a:gd name="connsiteX3" fmla="*/ 2187628 w 2728233"/>
              <a:gd name="connsiteY3" fmla="*/ 0 h 3465840"/>
            </a:gdLst>
            <a:ahLst/>
            <a:cxnLst>
              <a:cxn ang="0">
                <a:pos x="connsiteX0" y="connsiteY0"/>
              </a:cxn>
              <a:cxn ang="0">
                <a:pos x="connsiteX1" y="connsiteY1"/>
              </a:cxn>
              <a:cxn ang="0">
                <a:pos x="connsiteX2" y="connsiteY2"/>
              </a:cxn>
              <a:cxn ang="0">
                <a:pos x="connsiteX3" y="connsiteY3"/>
              </a:cxn>
            </a:cxnLst>
            <a:rect l="l" t="t" r="r" b="b"/>
            <a:pathLst>
              <a:path w="2728233" h="3465840">
                <a:moveTo>
                  <a:pt x="0" y="0"/>
                </a:moveTo>
                <a:lnTo>
                  <a:pt x="0" y="3465840"/>
                </a:lnTo>
                <a:lnTo>
                  <a:pt x="2728233" y="3465840"/>
                </a:lnTo>
                <a:lnTo>
                  <a:pt x="2187628" y="0"/>
                </a:lnTo>
                <a:close/>
              </a:path>
            </a:pathLst>
          </a:custGeom>
        </p:spPr>
      </p:pic>
      <p:pic>
        <p:nvPicPr>
          <p:cNvPr id="2" name="图片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65431" y="1325313"/>
            <a:ext cx="4492761" cy="4977394"/>
          </a:xfrm>
          <a:prstGeom prst="rect">
            <a:avLst/>
          </a:prstGeom>
        </p:spPr>
      </p:pic>
      <p:sp>
        <p:nvSpPr>
          <p:cNvPr id="3" name="文本框 2"/>
          <p:cNvSpPr txBox="1"/>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研究总结</a:t>
            </a:r>
          </a:p>
        </p:txBody>
      </p:sp>
      <p:sp>
        <p:nvSpPr>
          <p:cNvPr id="7" name="矩形 6"/>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203522" y="1757941"/>
            <a:ext cx="3815936" cy="932561"/>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10" name="矩形 9"/>
          <p:cNvSpPr/>
          <p:nvPr/>
        </p:nvSpPr>
        <p:spPr>
          <a:xfrm>
            <a:off x="7964788" y="4671878"/>
            <a:ext cx="3815936" cy="932561"/>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11" name="矩形 10"/>
          <p:cNvSpPr/>
          <p:nvPr/>
        </p:nvSpPr>
        <p:spPr>
          <a:xfrm>
            <a:off x="1016988" y="3429000"/>
            <a:ext cx="3815936" cy="932561"/>
          </a:xfrm>
          <a:prstGeom prst="rect">
            <a:avLst/>
          </a:prstGeom>
        </p:spPr>
        <p:txBody>
          <a:bodyPr wrap="square" lIns="91438" tIns="45719" rIns="91438" bIns="45719">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毕业论文答辩是一种有组织、有准备、有计划、有鉴定的比较正规的审查论文的重要形式。为了搞好毕业论文答辩</a:t>
            </a:r>
          </a:p>
        </p:txBody>
      </p:sp>
      <p:sp>
        <p:nvSpPr>
          <p:cNvPr id="13" name="文本框 12"/>
          <p:cNvSpPr txBox="1"/>
          <p:nvPr/>
        </p:nvSpPr>
        <p:spPr>
          <a:xfrm>
            <a:off x="6203522" y="1295408"/>
            <a:ext cx="1050279" cy="454031"/>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latin typeface="微软雅黑" panose="020B0503020204020204" pitchFamily="34" charset="-122"/>
                <a:ea typeface="微软雅黑" panose="020B0503020204020204" pitchFamily="34" charset="-122"/>
              </a:rPr>
              <a:t>概括 </a:t>
            </a:r>
            <a:r>
              <a:rPr lang="en-US" altLang="zh-CN" sz="2000" dirty="0">
                <a:latin typeface="微软雅黑" panose="020B0503020204020204" pitchFamily="34" charset="-122"/>
                <a:ea typeface="微软雅黑" panose="020B0503020204020204" pitchFamily="34" charset="-122"/>
              </a:rPr>
              <a:t>A </a:t>
            </a:r>
            <a:endParaRPr lang="zh-CN" altLang="en-US" sz="2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016988" y="2980676"/>
            <a:ext cx="998983" cy="454031"/>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latin typeface="微软雅黑" panose="020B0503020204020204" pitchFamily="34" charset="-122"/>
                <a:ea typeface="微软雅黑" panose="020B0503020204020204" pitchFamily="34" charset="-122"/>
              </a:rPr>
              <a:t>概括 </a:t>
            </a:r>
            <a:r>
              <a:rPr lang="en-US" altLang="zh-CN" sz="2000" dirty="0">
                <a:latin typeface="微软雅黑" panose="020B0503020204020204" pitchFamily="34" charset="-122"/>
                <a:ea typeface="微软雅黑" panose="020B0503020204020204" pitchFamily="34" charset="-122"/>
              </a:rPr>
              <a:t>B </a:t>
            </a:r>
            <a:endParaRPr lang="zh-CN" altLang="en-US" sz="20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8011122" y="4208602"/>
            <a:ext cx="1051883" cy="454031"/>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latin typeface="微软雅黑" panose="020B0503020204020204" pitchFamily="34" charset="-122"/>
                <a:ea typeface="微软雅黑" panose="020B0503020204020204" pitchFamily="34" charset="-122"/>
              </a:rPr>
              <a:t>概括 </a:t>
            </a:r>
            <a:r>
              <a:rPr lang="en-US" altLang="zh-CN" sz="2000" dirty="0">
                <a:latin typeface="微软雅黑" panose="020B0503020204020204" pitchFamily="34" charset="-122"/>
                <a:ea typeface="微软雅黑" panose="020B0503020204020204" pitchFamily="34" charset="-122"/>
              </a:rPr>
              <a:t>C </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314393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strVal val="#ppt_w+.15"/>
                                          </p:val>
                                        </p:tav>
                                        <p:tav tm="100000">
                                          <p:val>
                                            <p:strVal val="#ppt_w"/>
                                          </p:val>
                                        </p:tav>
                                      </p:tavLst>
                                    </p:anim>
                                    <p:anim calcmode="lin" valueType="num">
                                      <p:cBhvr>
                                        <p:cTn id="13" dur="500" fill="hold"/>
                                        <p:tgtEl>
                                          <p:spTgt spid="13"/>
                                        </p:tgtEl>
                                        <p:attrNameLst>
                                          <p:attrName>ppt_h</p:attrName>
                                        </p:attrNameLst>
                                      </p:cBhvr>
                                      <p:tavLst>
                                        <p:tav tm="0">
                                          <p:val>
                                            <p:strVal val="#ppt_h"/>
                                          </p:val>
                                        </p:tav>
                                        <p:tav tm="100000">
                                          <p:val>
                                            <p:strVal val="#ppt_h"/>
                                          </p:val>
                                        </p:tav>
                                      </p:tavLst>
                                    </p:anim>
                                    <p:animEffect transition="in" filter="fade">
                                      <p:cBhvr>
                                        <p:cTn id="14" dur="500"/>
                                        <p:tgtEl>
                                          <p:spTgt spid="13"/>
                                        </p:tgtEl>
                                      </p:cBhvr>
                                    </p:animEffect>
                                  </p:childTnLst>
                                </p:cTn>
                              </p:par>
                              <p:par>
                                <p:cTn id="15" presetID="10" presetClass="entr" presetSubtype="0" fill="hold" grpId="0" nodeType="withEffect">
                                  <p:stCondLst>
                                    <p:cond delay="250"/>
                                  </p:stCondLst>
                                  <p:iterate type="wd">
                                    <p:tmPct val="4000"/>
                                  </p:iterate>
                                  <p:childTnLst>
                                    <p:set>
                                      <p:cBhvr>
                                        <p:cTn id="16" dur="1" fill="hold">
                                          <p:stCondLst>
                                            <p:cond delay="0"/>
                                          </p:stCondLst>
                                        </p:cTn>
                                        <p:tgtEl>
                                          <p:spTgt spid="9"/>
                                        </p:tgtEl>
                                        <p:attrNameLst>
                                          <p:attrName>style.visibility</p:attrName>
                                        </p:attrNameLst>
                                      </p:cBhvr>
                                      <p:to>
                                        <p:strVal val="visible"/>
                                      </p:to>
                                    </p:set>
                                    <p:animEffect transition="in" filter="fade">
                                      <p:cBhvr>
                                        <p:cTn id="17" dur="400"/>
                                        <p:tgtEl>
                                          <p:spTgt spid="9"/>
                                        </p:tgtEl>
                                      </p:cBhvr>
                                    </p:animEffect>
                                  </p:childTnLst>
                                </p:cTn>
                              </p:par>
                              <p:par>
                                <p:cTn id="18" presetID="50" presetClass="entr" presetSubtype="0" decel="100000" fill="hold" grpId="0" nodeType="withEffect">
                                  <p:stCondLst>
                                    <p:cond delay="35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strVal val="#ppt_w+.15"/>
                                          </p:val>
                                        </p:tav>
                                        <p:tav tm="100000">
                                          <p:val>
                                            <p:strVal val="#ppt_w"/>
                                          </p:val>
                                        </p:tav>
                                      </p:tavLst>
                                    </p:anim>
                                    <p:anim calcmode="lin" valueType="num">
                                      <p:cBhvr>
                                        <p:cTn id="21" dur="500" fill="hold"/>
                                        <p:tgtEl>
                                          <p:spTgt spid="14"/>
                                        </p:tgtEl>
                                        <p:attrNameLst>
                                          <p:attrName>ppt_h</p:attrName>
                                        </p:attrNameLst>
                                      </p:cBhvr>
                                      <p:tavLst>
                                        <p:tav tm="0">
                                          <p:val>
                                            <p:strVal val="#ppt_h"/>
                                          </p:val>
                                        </p:tav>
                                        <p:tav tm="100000">
                                          <p:val>
                                            <p:strVal val="#ppt_h"/>
                                          </p:val>
                                        </p:tav>
                                      </p:tavLst>
                                    </p:anim>
                                    <p:animEffect transition="in" filter="fade">
                                      <p:cBhvr>
                                        <p:cTn id="22" dur="500"/>
                                        <p:tgtEl>
                                          <p:spTgt spid="14"/>
                                        </p:tgtEl>
                                      </p:cBhvr>
                                    </p:animEffect>
                                  </p:childTnLst>
                                </p:cTn>
                              </p:par>
                              <p:par>
                                <p:cTn id="23" presetID="10" presetClass="entr" presetSubtype="0" fill="hold" grpId="0" nodeType="withEffect">
                                  <p:stCondLst>
                                    <p:cond delay="350"/>
                                  </p:stCondLst>
                                  <p:iterate type="wd">
                                    <p:tmPct val="4000"/>
                                  </p:iterate>
                                  <p:childTnLst>
                                    <p:set>
                                      <p:cBhvr>
                                        <p:cTn id="24" dur="1" fill="hold">
                                          <p:stCondLst>
                                            <p:cond delay="0"/>
                                          </p:stCondLst>
                                        </p:cTn>
                                        <p:tgtEl>
                                          <p:spTgt spid="11"/>
                                        </p:tgtEl>
                                        <p:attrNameLst>
                                          <p:attrName>style.visibility</p:attrName>
                                        </p:attrNameLst>
                                      </p:cBhvr>
                                      <p:to>
                                        <p:strVal val="visible"/>
                                      </p:to>
                                    </p:set>
                                    <p:animEffect transition="in" filter="fade">
                                      <p:cBhvr>
                                        <p:cTn id="25" dur="400"/>
                                        <p:tgtEl>
                                          <p:spTgt spid="11"/>
                                        </p:tgtEl>
                                      </p:cBhvr>
                                    </p:animEffect>
                                  </p:childTnLst>
                                </p:cTn>
                              </p:par>
                              <p:par>
                                <p:cTn id="26" presetID="50" presetClass="entr" presetSubtype="0" decel="100000" fill="hold" grpId="0" nodeType="withEffect">
                                  <p:stCondLst>
                                    <p:cond delay="70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strVal val="#ppt_w+.15"/>
                                          </p:val>
                                        </p:tav>
                                        <p:tav tm="100000">
                                          <p:val>
                                            <p:strVal val="#ppt_w"/>
                                          </p:val>
                                        </p:tav>
                                      </p:tavLst>
                                    </p:anim>
                                    <p:anim calcmode="lin" valueType="num">
                                      <p:cBhvr>
                                        <p:cTn id="29" dur="500" fill="hold"/>
                                        <p:tgtEl>
                                          <p:spTgt spid="15"/>
                                        </p:tgtEl>
                                        <p:attrNameLst>
                                          <p:attrName>ppt_h</p:attrName>
                                        </p:attrNameLst>
                                      </p:cBhvr>
                                      <p:tavLst>
                                        <p:tav tm="0">
                                          <p:val>
                                            <p:strVal val="#ppt_h"/>
                                          </p:val>
                                        </p:tav>
                                        <p:tav tm="100000">
                                          <p:val>
                                            <p:strVal val="#ppt_h"/>
                                          </p:val>
                                        </p:tav>
                                      </p:tavLst>
                                    </p:anim>
                                    <p:animEffect transition="in" filter="fade">
                                      <p:cBhvr>
                                        <p:cTn id="30" dur="500"/>
                                        <p:tgtEl>
                                          <p:spTgt spid="15"/>
                                        </p:tgtEl>
                                      </p:cBhvr>
                                    </p:animEffect>
                                  </p:childTnLst>
                                </p:cTn>
                              </p:par>
                              <p:par>
                                <p:cTn id="31" presetID="10" presetClass="entr" presetSubtype="0" fill="hold" grpId="0" nodeType="withEffect">
                                  <p:stCondLst>
                                    <p:cond delay="700"/>
                                  </p:stCondLst>
                                  <p:iterate type="wd">
                                    <p:tmPct val="4000"/>
                                  </p:iterate>
                                  <p:childTnLst>
                                    <p:set>
                                      <p:cBhvr>
                                        <p:cTn id="32" dur="1" fill="hold">
                                          <p:stCondLst>
                                            <p:cond delay="0"/>
                                          </p:stCondLst>
                                        </p:cTn>
                                        <p:tgtEl>
                                          <p:spTgt spid="10"/>
                                        </p:tgtEl>
                                        <p:attrNameLst>
                                          <p:attrName>style.visibility</p:attrName>
                                        </p:attrNameLst>
                                      </p:cBhvr>
                                      <p:to>
                                        <p:strVal val="visible"/>
                                      </p:to>
                                    </p:set>
                                    <p:animEffect transition="in" filter="fade">
                                      <p:cBhvr>
                                        <p:cTn id="33"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263483" y="480748"/>
            <a:ext cx="3092408" cy="600164"/>
          </a:xfrm>
          <a:prstGeom prst="rect">
            <a:avLst/>
          </a:prstGeom>
          <a:noFill/>
        </p:spPr>
        <p:txBody>
          <a:bodyPr wrap="square" rtlCol="0">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目录</a:t>
            </a:r>
          </a:p>
        </p:txBody>
      </p:sp>
      <p:sp>
        <p:nvSpPr>
          <p:cNvPr id="40" name="文本框 39"/>
          <p:cNvSpPr txBox="1"/>
          <p:nvPr/>
        </p:nvSpPr>
        <p:spPr>
          <a:xfrm>
            <a:off x="1588216" y="684872"/>
            <a:ext cx="1458822" cy="369332"/>
          </a:xfrm>
          <a:prstGeom prst="rect">
            <a:avLst/>
          </a:prstGeom>
          <a:noFill/>
        </p:spPr>
        <p:txBody>
          <a:bodyPr wrap="square" rtlCol="0">
            <a:spAutoFit/>
          </a:bodyPr>
          <a:lstStyle/>
          <a:p>
            <a:pPr algn="ctr"/>
            <a:r>
              <a:rPr kumimoji="1" lang="en-US" altLang="zh-CN" dirty="0">
                <a:solidFill>
                  <a:srgbClr val="20517C"/>
                </a:solidFill>
                <a:latin typeface="微软雅黑" panose="020B0503020204020204" charset="-122"/>
                <a:ea typeface="微软雅黑" panose="020B0503020204020204" charset="-122"/>
                <a:cs typeface="微软雅黑" panose="020B0503020204020204" charset="-122"/>
              </a:rPr>
              <a:t>Content</a:t>
            </a:r>
            <a:endParaRPr kumimoji="1" lang="zh-CN" altLang="en-US" dirty="0">
              <a:solidFill>
                <a:srgbClr val="20517C"/>
              </a:solidFill>
              <a:latin typeface="微软雅黑" panose="020B0503020204020204" charset="-122"/>
              <a:ea typeface="微软雅黑" panose="020B0503020204020204" charset="-122"/>
              <a:cs typeface="微软雅黑" panose="020B0503020204020204" charset="-122"/>
            </a:endParaRPr>
          </a:p>
        </p:txBody>
      </p:sp>
      <p:sp>
        <p:nvSpPr>
          <p:cNvPr id="100" name="文本框 99"/>
          <p:cNvSpPr txBox="1"/>
          <p:nvPr/>
        </p:nvSpPr>
        <p:spPr>
          <a:xfrm>
            <a:off x="7418897" y="2165533"/>
            <a:ext cx="228680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sp>
        <p:nvSpPr>
          <p:cNvPr id="101" name="文本框 100"/>
          <p:cNvSpPr txBox="1"/>
          <p:nvPr/>
        </p:nvSpPr>
        <p:spPr>
          <a:xfrm>
            <a:off x="7418898" y="3254977"/>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研究思路和方法</a:t>
            </a:r>
          </a:p>
        </p:txBody>
      </p:sp>
      <p:sp>
        <p:nvSpPr>
          <p:cNvPr id="102" name="矩形 101"/>
          <p:cNvSpPr/>
          <p:nvPr/>
        </p:nvSpPr>
        <p:spPr>
          <a:xfrm>
            <a:off x="0" y="55362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7418897" y="4371265"/>
            <a:ext cx="301407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难点和成果展示</a:t>
            </a:r>
          </a:p>
        </p:txBody>
      </p:sp>
      <p:sp>
        <p:nvSpPr>
          <p:cNvPr id="107" name="文本框 106"/>
          <p:cNvSpPr txBox="1"/>
          <p:nvPr/>
        </p:nvSpPr>
        <p:spPr>
          <a:xfrm>
            <a:off x="7418898" y="5460709"/>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论文总结</a:t>
            </a:r>
          </a:p>
        </p:txBody>
      </p:sp>
      <p:pic>
        <p:nvPicPr>
          <p:cNvPr id="11" name="图片 10" descr="图片包含 户外艺术系列, 网&#10;&#10;描述已自动生成">
            <a:extLst>
              <a:ext uri="{FF2B5EF4-FFF2-40B4-BE49-F238E27FC236}">
                <a16:creationId xmlns:a16="http://schemas.microsoft.com/office/drawing/2014/main" id="{8B0B2BB3-98C2-4A51-B4BF-D98A84CB2C90}"/>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6705905">
            <a:off x="-965334" y="1646279"/>
            <a:ext cx="6565922" cy="6858000"/>
          </a:xfrm>
          <a:prstGeom prst="rect">
            <a:avLst/>
          </a:prstGeom>
        </p:spPr>
      </p:pic>
      <p:sp>
        <p:nvSpPr>
          <p:cNvPr id="88" name="文本框 87">
            <a:extLst>
              <a:ext uri="{FF2B5EF4-FFF2-40B4-BE49-F238E27FC236}">
                <a16:creationId xmlns:a16="http://schemas.microsoft.com/office/drawing/2014/main" id="{03C6D2C5-1B0E-4C64-B62D-B18D2195856A}"/>
              </a:ext>
            </a:extLst>
          </p:cNvPr>
          <p:cNvSpPr txBox="1"/>
          <p:nvPr/>
        </p:nvSpPr>
        <p:spPr>
          <a:xfrm>
            <a:off x="6450847" y="21655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01</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A8C15239-189F-49F5-B996-2EC2B43C25FF}"/>
              </a:ext>
            </a:extLst>
          </p:cNvPr>
          <p:cNvSpPr txBox="1"/>
          <p:nvPr/>
        </p:nvSpPr>
        <p:spPr>
          <a:xfrm>
            <a:off x="6450846" y="32633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02</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F2A29689-A629-4E46-B421-B11C8CCF20B7}"/>
              </a:ext>
            </a:extLst>
          </p:cNvPr>
          <p:cNvSpPr txBox="1"/>
          <p:nvPr/>
        </p:nvSpPr>
        <p:spPr>
          <a:xfrm>
            <a:off x="6450846" y="43611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03</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55D31DFB-FA62-49D9-A1EC-CDB66EB15421}"/>
              </a:ext>
            </a:extLst>
          </p:cNvPr>
          <p:cNvSpPr txBox="1"/>
          <p:nvPr/>
        </p:nvSpPr>
        <p:spPr>
          <a:xfrm>
            <a:off x="6450845" y="5496042"/>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04</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4939395"/>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1500"/>
                                        <p:tgtEl>
                                          <p:spTgt spid="11"/>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anim calcmode="lin" valueType="num">
                                      <p:cBhvr>
                                        <p:cTn id="11" dur="1000" fill="hold"/>
                                        <p:tgtEl>
                                          <p:spTgt spid="39"/>
                                        </p:tgtEl>
                                        <p:attrNameLst>
                                          <p:attrName>ppt_x</p:attrName>
                                        </p:attrNameLst>
                                      </p:cBhvr>
                                      <p:tavLst>
                                        <p:tav tm="0">
                                          <p:val>
                                            <p:strVal val="#ppt_x"/>
                                          </p:val>
                                        </p:tav>
                                        <p:tav tm="100000">
                                          <p:val>
                                            <p:strVal val="#ppt_x"/>
                                          </p:val>
                                        </p:tav>
                                      </p:tavLst>
                                    </p:anim>
                                    <p:anim calcmode="lin" valueType="num">
                                      <p:cBhvr>
                                        <p:cTn id="12" dur="1000" fill="hold"/>
                                        <p:tgtEl>
                                          <p:spTgt spid="3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anim calcmode="lin" valueType="num">
                                      <p:cBhvr>
                                        <p:cTn id="16" dur="1000" fill="hold"/>
                                        <p:tgtEl>
                                          <p:spTgt spid="40"/>
                                        </p:tgtEl>
                                        <p:attrNameLst>
                                          <p:attrName>ppt_x</p:attrName>
                                        </p:attrNameLst>
                                      </p:cBhvr>
                                      <p:tavLst>
                                        <p:tav tm="0">
                                          <p:val>
                                            <p:strVal val="#ppt_x"/>
                                          </p:val>
                                        </p:tav>
                                        <p:tav tm="100000">
                                          <p:val>
                                            <p:strVal val="#ppt_x"/>
                                          </p:val>
                                        </p:tav>
                                      </p:tavLst>
                                    </p:anim>
                                    <p:anim calcmode="lin" valueType="num">
                                      <p:cBhvr>
                                        <p:cTn id="17" dur="1000" fill="hold"/>
                                        <p:tgtEl>
                                          <p:spTgt spid="40"/>
                                        </p:tgtEl>
                                        <p:attrNameLst>
                                          <p:attrName>ppt_y</p:attrName>
                                        </p:attrNameLst>
                                      </p:cBhvr>
                                      <p:tavLst>
                                        <p:tav tm="0">
                                          <p:val>
                                            <p:strVal val="#ppt_y+.1"/>
                                          </p:val>
                                        </p:tav>
                                        <p:tav tm="100000">
                                          <p:val>
                                            <p:strVal val="#ppt_y"/>
                                          </p:val>
                                        </p:tav>
                                      </p:tavLst>
                                    </p:anim>
                                  </p:childTnLst>
                                </p:cTn>
                              </p:par>
                              <p:par>
                                <p:cTn id="18" presetID="14" presetClass="entr" presetSubtype="1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randombar(horizontal)">
                                      <p:cBhvr>
                                        <p:cTn id="20" dur="500"/>
                                        <p:tgtEl>
                                          <p:spTgt spid="10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randombar(horizontal)">
                                      <p:cBhvr>
                                        <p:cTn id="23" dur="500"/>
                                        <p:tgtEl>
                                          <p:spTgt spid="88"/>
                                        </p:tgtEl>
                                      </p:cBhvr>
                                    </p:animEffect>
                                  </p:childTnLst>
                                </p:cTn>
                              </p:par>
                            </p:childTnLst>
                          </p:cTn>
                        </p:par>
                        <p:par>
                          <p:cTn id="24" fill="hold">
                            <p:stCondLst>
                              <p:cond delay="1500"/>
                            </p:stCondLst>
                            <p:childTnLst>
                              <p:par>
                                <p:cTn id="25" presetID="14" presetClass="entr" presetSubtype="10" fill="hold" grpId="0" nodeType="after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randombar(horizontal)">
                                      <p:cBhvr>
                                        <p:cTn id="27" dur="500"/>
                                        <p:tgtEl>
                                          <p:spTgt spid="89"/>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randombar(horizontal)">
                                      <p:cBhvr>
                                        <p:cTn id="30" dur="500"/>
                                        <p:tgtEl>
                                          <p:spTgt spid="101"/>
                                        </p:tgtEl>
                                      </p:cBhvr>
                                    </p:animEffect>
                                  </p:childTnLst>
                                </p:cTn>
                              </p:par>
                            </p:childTnLst>
                          </p:cTn>
                        </p:par>
                        <p:par>
                          <p:cTn id="31" fill="hold">
                            <p:stCondLst>
                              <p:cond delay="2000"/>
                            </p:stCondLst>
                            <p:childTnLst>
                              <p:par>
                                <p:cTn id="32" presetID="14" presetClass="entr" presetSubtype="10"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randombar(horizontal)">
                                      <p:cBhvr>
                                        <p:cTn id="34" dur="500"/>
                                        <p:tgtEl>
                                          <p:spTgt spid="91"/>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randombar(horizontal)">
                                      <p:cBhvr>
                                        <p:cTn id="37" dur="500"/>
                                        <p:tgtEl>
                                          <p:spTgt spid="106"/>
                                        </p:tgtEl>
                                      </p:cBhvr>
                                    </p:animEffect>
                                  </p:childTnLst>
                                </p:cTn>
                              </p:par>
                            </p:childTnLst>
                          </p:cTn>
                        </p:par>
                        <p:par>
                          <p:cTn id="38" fill="hold">
                            <p:stCondLst>
                              <p:cond delay="2500"/>
                            </p:stCondLst>
                            <p:childTnLst>
                              <p:par>
                                <p:cTn id="39" presetID="14" presetClass="entr" presetSubtype="10" fill="hold" grpId="0" nodeType="after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randombar(horizontal)">
                                      <p:cBhvr>
                                        <p:cTn id="41" dur="500"/>
                                        <p:tgtEl>
                                          <p:spTgt spid="9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randombar(horizontal)">
                                      <p:cBhvr>
                                        <p:cTn id="4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100" grpId="0"/>
      <p:bldP spid="101" grpId="0"/>
      <p:bldP spid="106" grpId="0"/>
      <p:bldP spid="107" grpId="0"/>
      <p:bldP spid="88" grpId="0"/>
      <p:bldP spid="89" grpId="0"/>
      <p:bldP spid="91" grpId="0"/>
      <p:bldP spid="9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a:ext>
            </a:extLst>
          </a:blip>
          <a:srcRect/>
          <a:stretch/>
        </p:blipFill>
        <p:spPr>
          <a:xfrm>
            <a:off x="-178248" y="0"/>
            <a:ext cx="12370248" cy="6858000"/>
          </a:xfrm>
          <a:prstGeom prst="rect">
            <a:avLst/>
          </a:prstGeom>
        </p:spPr>
      </p:pic>
      <p:sp>
        <p:nvSpPr>
          <p:cNvPr id="3" name="文本框 2"/>
          <p:cNvSpPr txBox="1"/>
          <p:nvPr/>
        </p:nvSpPr>
        <p:spPr>
          <a:xfrm>
            <a:off x="4776930" y="2890444"/>
            <a:ext cx="2784073" cy="646331"/>
          </a:xfrm>
          <a:prstGeom prst="rect">
            <a:avLst/>
          </a:prstGeom>
          <a:noFill/>
        </p:spPr>
        <p:txBody>
          <a:bodyPr wrap="square" rtlCol="0">
            <a:spAutoFit/>
          </a:bodyPr>
          <a:lstStyle/>
          <a:p>
            <a:pPr algn="ctr"/>
            <a:r>
              <a:rPr lang="zh-CN" altLang="en-US" sz="3600" spc="100" dirty="0">
                <a:latin typeface="微软雅黑" panose="020B0503020204020204" pitchFamily="34" charset="-122"/>
                <a:ea typeface="微软雅黑" panose="020B0503020204020204" pitchFamily="34" charset="-122"/>
              </a:rPr>
              <a:t>参考文献</a:t>
            </a:r>
          </a:p>
        </p:txBody>
      </p:sp>
      <p:sp>
        <p:nvSpPr>
          <p:cNvPr id="2" name="文本框 1"/>
          <p:cNvSpPr txBox="1"/>
          <p:nvPr/>
        </p:nvSpPr>
        <p:spPr>
          <a:xfrm>
            <a:off x="3820230" y="3597887"/>
            <a:ext cx="4546600" cy="276999"/>
          </a:xfrm>
          <a:prstGeom prst="rect">
            <a:avLst/>
          </a:prstGeom>
          <a:noFill/>
        </p:spPr>
        <p:txBody>
          <a:bodyPr wrap="square" rtlCol="0">
            <a:spAutoFit/>
          </a:bodyPr>
          <a:lstStyle>
            <a:defPPr>
              <a:defRPr lang="zh-CN"/>
            </a:defPPr>
            <a:lvl1pPr algn="ctr">
              <a:defRPr sz="3600" spc="100">
                <a:latin typeface="冬青黑体简体中文 W3" panose="020B0300000000000000" pitchFamily="34" charset="-122"/>
                <a:ea typeface="冬青黑体简体中文 W3" panose="020B0300000000000000" pitchFamily="34" charset="-122"/>
              </a:defRPr>
            </a:lvl1pPr>
          </a:lstStyle>
          <a:p>
            <a:r>
              <a:rPr lang="en-US" altLang="zh-CN" sz="1200" spc="200" dirty="0">
                <a:latin typeface="微软雅黑" panose="020B0503020204020204" pitchFamily="34" charset="-122"/>
                <a:ea typeface="微软雅黑" panose="020B0503020204020204" pitchFamily="34" charset="-122"/>
              </a:rPr>
              <a:t>REFERENCE DOCUMENTATION</a:t>
            </a:r>
            <a:endParaRPr lang="zh-CN" altLang="en-US" sz="1200" spc="2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464063" y="2147485"/>
            <a:ext cx="1361085" cy="369332"/>
          </a:xfrm>
          <a:prstGeom prst="rect">
            <a:avLst/>
          </a:prstGeom>
          <a:noFill/>
        </p:spPr>
        <p:txBody>
          <a:bodyPr wrap="square" rtlCol="0">
            <a:spAutoFit/>
          </a:bodyPr>
          <a:lstStyle/>
          <a:p>
            <a:pPr algn="ctr"/>
            <a:r>
              <a:rPr lang="zh-CN" altLang="en-US" spc="100" dirty="0">
                <a:latin typeface="微软雅黑" panose="020B0503020204020204" pitchFamily="34" charset="-122"/>
                <a:ea typeface="微软雅黑" panose="020B0503020204020204" pitchFamily="34" charset="-122"/>
              </a:rPr>
              <a:t>国内文献</a:t>
            </a:r>
          </a:p>
        </p:txBody>
      </p:sp>
      <p:sp>
        <p:nvSpPr>
          <p:cNvPr id="6" name="文本框 5"/>
          <p:cNvSpPr txBox="1"/>
          <p:nvPr/>
        </p:nvSpPr>
        <p:spPr>
          <a:xfrm>
            <a:off x="9430431" y="2119634"/>
            <a:ext cx="1361085" cy="369332"/>
          </a:xfrm>
          <a:prstGeom prst="rect">
            <a:avLst/>
          </a:prstGeom>
          <a:noFill/>
        </p:spPr>
        <p:txBody>
          <a:bodyPr wrap="square" rtlCol="0">
            <a:spAutoFit/>
          </a:bodyPr>
          <a:lstStyle/>
          <a:p>
            <a:pPr algn="ctr"/>
            <a:r>
              <a:rPr lang="zh-CN" altLang="en-US" spc="100" dirty="0">
                <a:latin typeface="微软雅黑" panose="020B0503020204020204" pitchFamily="34" charset="-122"/>
                <a:ea typeface="微软雅黑" panose="020B0503020204020204" pitchFamily="34" charset="-122"/>
              </a:rPr>
              <a:t>国外文献</a:t>
            </a:r>
          </a:p>
        </p:txBody>
      </p:sp>
      <p:sp>
        <p:nvSpPr>
          <p:cNvPr id="7" name="矩形 6"/>
          <p:cNvSpPr/>
          <p:nvPr/>
        </p:nvSpPr>
        <p:spPr>
          <a:xfrm>
            <a:off x="549192" y="2845019"/>
            <a:ext cx="3383332" cy="550277"/>
          </a:xfrm>
          <a:prstGeom prst="rect">
            <a:avLst/>
          </a:prstGeom>
        </p:spPr>
        <p:txBody>
          <a:bodyPr wrap="square" lIns="91438" tIns="45719" rIns="91438" bIns="45719">
            <a:spAutoFit/>
          </a:bodyPr>
          <a:lstStyle/>
          <a:p>
            <a:pPr marL="285750" indent="-285750">
              <a:lnSpc>
                <a:spcPct val="13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毕业论文答辩是一种有组织、有准备、有计划、有鉴定的比较正规</a:t>
            </a:r>
          </a:p>
        </p:txBody>
      </p:sp>
      <p:sp>
        <p:nvSpPr>
          <p:cNvPr id="8" name="矩形 7"/>
          <p:cNvSpPr/>
          <p:nvPr/>
        </p:nvSpPr>
        <p:spPr>
          <a:xfrm>
            <a:off x="452940" y="3602755"/>
            <a:ext cx="3383332" cy="550277"/>
          </a:xfrm>
          <a:prstGeom prst="rect">
            <a:avLst/>
          </a:prstGeom>
        </p:spPr>
        <p:txBody>
          <a:bodyPr wrap="square" lIns="91438" tIns="45719" rIns="91438" bIns="45719">
            <a:spAutoFit/>
          </a:bodyPr>
          <a:lstStyle/>
          <a:p>
            <a:pPr marL="285750" indent="-285750">
              <a:lnSpc>
                <a:spcPct val="13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毕业论文答辩是一种有组织、有准备、有计划、有鉴定的比较正规</a:t>
            </a:r>
          </a:p>
        </p:txBody>
      </p:sp>
      <p:sp>
        <p:nvSpPr>
          <p:cNvPr id="9" name="矩形 8"/>
          <p:cNvSpPr/>
          <p:nvPr/>
        </p:nvSpPr>
        <p:spPr>
          <a:xfrm>
            <a:off x="613360" y="4360490"/>
            <a:ext cx="3383332" cy="550277"/>
          </a:xfrm>
          <a:prstGeom prst="rect">
            <a:avLst/>
          </a:prstGeom>
        </p:spPr>
        <p:txBody>
          <a:bodyPr wrap="square" lIns="91438" tIns="45719" rIns="91438" bIns="45719">
            <a:spAutoFit/>
          </a:bodyPr>
          <a:lstStyle/>
          <a:p>
            <a:pPr marL="285750" indent="-285750">
              <a:lnSpc>
                <a:spcPct val="13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毕业论文答辩是一种有组织、有准备、有计划、有鉴定的比较正规</a:t>
            </a:r>
          </a:p>
        </p:txBody>
      </p:sp>
      <p:sp>
        <p:nvSpPr>
          <p:cNvPr id="11" name="矩形 10"/>
          <p:cNvSpPr/>
          <p:nvPr/>
        </p:nvSpPr>
        <p:spPr>
          <a:xfrm>
            <a:off x="8419308" y="2845019"/>
            <a:ext cx="3383332" cy="550277"/>
          </a:xfrm>
          <a:prstGeom prst="rect">
            <a:avLst/>
          </a:prstGeom>
        </p:spPr>
        <p:txBody>
          <a:bodyPr wrap="square" lIns="91438" tIns="45719" rIns="91438" bIns="45719">
            <a:spAutoFit/>
          </a:bodyPr>
          <a:lstStyle/>
          <a:p>
            <a:pPr marL="285750" indent="-285750">
              <a:lnSpc>
                <a:spcPct val="13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毕业论文答辩是一种有组织、有准备、有计划、有鉴定的比较正规</a:t>
            </a:r>
          </a:p>
        </p:txBody>
      </p:sp>
      <p:sp>
        <p:nvSpPr>
          <p:cNvPr id="12" name="矩形 11"/>
          <p:cNvSpPr/>
          <p:nvPr/>
        </p:nvSpPr>
        <p:spPr>
          <a:xfrm>
            <a:off x="8499518" y="3602755"/>
            <a:ext cx="3383332" cy="550277"/>
          </a:xfrm>
          <a:prstGeom prst="rect">
            <a:avLst/>
          </a:prstGeom>
        </p:spPr>
        <p:txBody>
          <a:bodyPr wrap="square" lIns="91438" tIns="45719" rIns="91438" bIns="45719">
            <a:spAutoFit/>
          </a:bodyPr>
          <a:lstStyle/>
          <a:p>
            <a:pPr marL="285750" indent="-285750">
              <a:lnSpc>
                <a:spcPct val="13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毕业论文答辩是一种有组织、有准备、有计划、有鉴定的比较正规</a:t>
            </a:r>
          </a:p>
        </p:txBody>
      </p:sp>
      <p:sp>
        <p:nvSpPr>
          <p:cNvPr id="13" name="矩形 12"/>
          <p:cNvSpPr/>
          <p:nvPr/>
        </p:nvSpPr>
        <p:spPr>
          <a:xfrm>
            <a:off x="8387224" y="4360490"/>
            <a:ext cx="3383332" cy="550277"/>
          </a:xfrm>
          <a:prstGeom prst="rect">
            <a:avLst/>
          </a:prstGeom>
        </p:spPr>
        <p:txBody>
          <a:bodyPr wrap="square" lIns="91438" tIns="45719" rIns="91438" bIns="45719">
            <a:spAutoFit/>
          </a:bodyPr>
          <a:lstStyle/>
          <a:p>
            <a:pPr marL="285750" indent="-285750">
              <a:lnSpc>
                <a:spcPct val="13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毕业论文答辩是一种有组织、有准备、有计划、有鉴定的比较正规</a:t>
            </a:r>
          </a:p>
        </p:txBody>
      </p:sp>
      <p:sp>
        <p:nvSpPr>
          <p:cNvPr id="14" name="文本框 13"/>
          <p:cNvSpPr txBox="1"/>
          <p:nvPr/>
        </p:nvSpPr>
        <p:spPr>
          <a:xfrm>
            <a:off x="507041" y="479236"/>
            <a:ext cx="5346543" cy="584775"/>
          </a:xfrm>
          <a:prstGeom prst="rect">
            <a:avLst/>
          </a:prstGeom>
          <a:noFill/>
        </p:spPr>
        <p:txBody>
          <a:bodyPr wrap="square" rtlCol="0">
            <a:spAutoFit/>
          </a:bodyPr>
          <a:lstStyle/>
          <a:p>
            <a:r>
              <a:rPr lang="zh-CN" altLang="en-US" sz="3200" spc="100" dirty="0">
                <a:latin typeface="微软雅黑" panose="020B0503020204020204" pitchFamily="34" charset="-122"/>
                <a:ea typeface="微软雅黑" panose="020B0503020204020204" pitchFamily="34" charset="-122"/>
              </a:rPr>
              <a:t>文献综述</a:t>
            </a:r>
          </a:p>
        </p:txBody>
      </p:sp>
      <p:sp>
        <p:nvSpPr>
          <p:cNvPr id="18" name="矩形 17"/>
          <p:cNvSpPr/>
          <p:nvPr/>
        </p:nvSpPr>
        <p:spPr>
          <a:xfrm>
            <a:off x="0" y="496474"/>
            <a:ext cx="190500" cy="500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03969348"/>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1+#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1+#ppt_w/2"/>
                                          </p:val>
                                        </p:tav>
                                        <p:tav tm="100000">
                                          <p:val>
                                            <p:strVal val="#ppt_x"/>
                                          </p:val>
                                        </p:tav>
                                      </p:tavLst>
                                    </p:anim>
                                    <p:anim calcmode="lin" valueType="num">
                                      <p:cBhvr additive="base">
                                        <p:cTn id="27" dur="500" fill="hold"/>
                                        <p:tgtEl>
                                          <p:spTgt spid="13"/>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0-#ppt_w/2"/>
                                          </p:val>
                                        </p:tav>
                                        <p:tav tm="100000">
                                          <p:val>
                                            <p:strVal val="#ppt_x"/>
                                          </p:val>
                                        </p:tav>
                                      </p:tavLst>
                                    </p:anim>
                                    <p:anim calcmode="lin" valueType="num">
                                      <p:cBhvr additive="base">
                                        <p:cTn id="35" dur="500" fill="hold"/>
                                        <p:tgtEl>
                                          <p:spTgt spid="7"/>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0-#ppt_w/2"/>
                                          </p:val>
                                        </p:tav>
                                        <p:tav tm="100000">
                                          <p:val>
                                            <p:strVal val="#ppt_x"/>
                                          </p:val>
                                        </p:tav>
                                      </p:tavLst>
                                    </p:anim>
                                    <p:anim calcmode="lin" valueType="num">
                                      <p:cBhvr additive="base">
                                        <p:cTn id="39" dur="500" fill="hold"/>
                                        <p:tgtEl>
                                          <p:spTgt spid="8"/>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0-#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5" grpId="0"/>
      <p:bldP spid="6" grpId="0"/>
      <p:bldP spid="7" grpId="0"/>
      <p:bldP spid="8" grpId="0"/>
      <p:bldP spid="9"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35F54B4-1687-43EC-8A44-284CFB58FA23}"/>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781028" y="487680"/>
            <a:ext cx="6393179" cy="6393179"/>
          </a:xfrm>
          <a:prstGeom prst="rect">
            <a:avLst/>
          </a:prstGeom>
        </p:spPr>
      </p:pic>
      <p:sp>
        <p:nvSpPr>
          <p:cNvPr id="3" name="文本框 2">
            <a:extLst>
              <a:ext uri="{FF2B5EF4-FFF2-40B4-BE49-F238E27FC236}">
                <a16:creationId xmlns:a16="http://schemas.microsoft.com/office/drawing/2014/main" id="{54807D0C-1745-4EB6-9192-0252098D27C2}"/>
              </a:ext>
            </a:extLst>
          </p:cNvPr>
          <p:cNvSpPr txBox="1"/>
          <p:nvPr/>
        </p:nvSpPr>
        <p:spPr>
          <a:xfrm>
            <a:off x="2521585" y="2999389"/>
            <a:ext cx="4559931" cy="707886"/>
          </a:xfrm>
          <a:prstGeom prst="rect">
            <a:avLst/>
          </a:prstGeom>
          <a:noFill/>
        </p:spPr>
        <p:txBody>
          <a:bodyPr wrap="square" rtlCol="0">
            <a:spAutoFit/>
          </a:bodyPr>
          <a:lstStyle/>
          <a:p>
            <a:pPr algn="dist"/>
            <a:r>
              <a:rPr lang="zh-CN" altLang="en-US" sz="4000" spc="100" dirty="0">
                <a:solidFill>
                  <a:schemeClr val="accent1">
                    <a:lumMod val="50000"/>
                  </a:schemeClr>
                </a:solidFill>
                <a:latin typeface="微软雅黑" panose="020B0503020204020204" pitchFamily="34" charset="-122"/>
                <a:ea typeface="微软雅黑" panose="020B0503020204020204" pitchFamily="34" charset="-122"/>
              </a:rPr>
              <a:t>谢谢观看</a:t>
            </a:r>
          </a:p>
        </p:txBody>
      </p:sp>
      <p:sp>
        <p:nvSpPr>
          <p:cNvPr id="4" name="文本框 3">
            <a:extLst>
              <a:ext uri="{FF2B5EF4-FFF2-40B4-BE49-F238E27FC236}">
                <a16:creationId xmlns:a16="http://schemas.microsoft.com/office/drawing/2014/main" id="{76C8FCA2-D9F2-4CC5-86E7-00E814376E10}"/>
              </a:ext>
            </a:extLst>
          </p:cNvPr>
          <p:cNvSpPr txBox="1"/>
          <p:nvPr/>
        </p:nvSpPr>
        <p:spPr>
          <a:xfrm>
            <a:off x="2686293"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指导老师：祝园园</a:t>
            </a:r>
          </a:p>
        </p:txBody>
      </p:sp>
      <p:cxnSp>
        <p:nvCxnSpPr>
          <p:cNvPr id="6" name="直接连接符 5">
            <a:extLst>
              <a:ext uri="{FF2B5EF4-FFF2-40B4-BE49-F238E27FC236}">
                <a16:creationId xmlns:a16="http://schemas.microsoft.com/office/drawing/2014/main" id="{15A8A66D-517E-4207-8784-987C4331ED2F}"/>
              </a:ext>
            </a:extLst>
          </p:cNvPr>
          <p:cNvCxnSpPr/>
          <p:nvPr/>
        </p:nvCxnSpPr>
        <p:spPr>
          <a:xfrm>
            <a:off x="1436707" y="3827475"/>
            <a:ext cx="70231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B173094-E720-4001-9DE2-A97257006C03}"/>
              </a:ext>
            </a:extLst>
          </p:cNvPr>
          <p:cNvSpPr/>
          <p:nvPr/>
        </p:nvSpPr>
        <p:spPr>
          <a:xfrm>
            <a:off x="2663227" y="3981002"/>
            <a:ext cx="2127899"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武汉大学计算机学院</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ECF28D3-5966-4D8D-BE70-EB210DE31A76}"/>
              </a:ext>
            </a:extLst>
          </p:cNvPr>
          <p:cNvSpPr/>
          <p:nvPr/>
        </p:nvSpPr>
        <p:spPr>
          <a:xfrm>
            <a:off x="5171654" y="3981002"/>
            <a:ext cx="1775881"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计算机科学与技术</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48F0B1D-4976-4F56-96A7-23455DADB8A3}"/>
              </a:ext>
            </a:extLst>
          </p:cNvPr>
          <p:cNvSpPr txBox="1"/>
          <p:nvPr/>
        </p:nvSpPr>
        <p:spPr>
          <a:xfrm>
            <a:off x="5643390"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答辩人：陈小龙</a:t>
            </a:r>
          </a:p>
        </p:txBody>
      </p:sp>
      <p:sp>
        <p:nvSpPr>
          <p:cNvPr id="11" name="Rectangle 5">
            <a:extLst>
              <a:ext uri="{FF2B5EF4-FFF2-40B4-BE49-F238E27FC236}">
                <a16:creationId xmlns:a16="http://schemas.microsoft.com/office/drawing/2014/main" id="{AB7ABF2C-E0D4-4F02-8117-72902CA6A834}"/>
              </a:ext>
            </a:extLst>
          </p:cNvPr>
          <p:cNvSpPr>
            <a:spLocks noChangeArrowheads="1"/>
          </p:cNvSpPr>
          <p:nvPr/>
        </p:nvSpPr>
        <p:spPr bwMode="auto">
          <a:xfrm>
            <a:off x="2312035" y="4809021"/>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54F9EDB5-0D5F-4987-90A6-4316D593FE19}"/>
              </a:ext>
            </a:extLst>
          </p:cNvPr>
          <p:cNvSpPr>
            <a:spLocks noEditPoints="1"/>
          </p:cNvSpPr>
          <p:nvPr/>
        </p:nvSpPr>
        <p:spPr bwMode="auto">
          <a:xfrm>
            <a:off x="2573935" y="484235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a:extLst>
              <a:ext uri="{FF2B5EF4-FFF2-40B4-BE49-F238E27FC236}">
                <a16:creationId xmlns:a16="http://schemas.microsoft.com/office/drawing/2014/main" id="{9B25644D-AE55-48A9-B502-E4E214B54239}"/>
              </a:ext>
            </a:extLst>
          </p:cNvPr>
          <p:cNvGrpSpPr/>
          <p:nvPr/>
        </p:nvGrpSpPr>
        <p:grpSpPr>
          <a:xfrm>
            <a:off x="5523831" y="4840007"/>
            <a:ext cx="104968" cy="149989"/>
            <a:chOff x="11101388" y="-2608263"/>
            <a:chExt cx="4789488" cy="6843714"/>
          </a:xfrm>
          <a:solidFill>
            <a:schemeClr val="accent1">
              <a:lumMod val="50000"/>
            </a:schemeClr>
          </a:solidFill>
        </p:grpSpPr>
        <p:sp>
          <p:nvSpPr>
            <p:cNvPr id="14" name="Freeform 11">
              <a:extLst>
                <a:ext uri="{FF2B5EF4-FFF2-40B4-BE49-F238E27FC236}">
                  <a16:creationId xmlns:a16="http://schemas.microsoft.com/office/drawing/2014/main" id="{7F311EEF-1577-4AAF-B5A4-CCC797176BE7}"/>
                </a:ext>
              </a:extLst>
            </p:cNvPr>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630DC7D9-B348-4D1C-9121-EB896C04A26C}"/>
                </a:ext>
              </a:extLst>
            </p:cNvPr>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6" name="图片 15">
            <a:extLst>
              <a:ext uri="{FF2B5EF4-FFF2-40B4-BE49-F238E27FC236}">
                <a16:creationId xmlns:a16="http://schemas.microsoft.com/office/drawing/2014/main" id="{ADD2DD03-EDF2-4856-9106-897AA971B3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9688" y="96278"/>
            <a:ext cx="2137137" cy="2814647"/>
          </a:xfrm>
          <a:prstGeom prst="rect">
            <a:avLst/>
          </a:prstGeom>
        </p:spPr>
      </p:pic>
    </p:spTree>
    <p:extLst>
      <p:ext uri="{BB962C8B-B14F-4D97-AF65-F5344CB8AC3E}">
        <p14:creationId xmlns:p14="http://schemas.microsoft.com/office/powerpoint/2010/main" val="262199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0-#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2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4" presetClass="entr" presetSubtype="1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randombar(horizontal)">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P spid="10"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7033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1</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166637" cy="307777"/>
          </a:xfrm>
          <a:prstGeom prst="rect">
            <a:avLst/>
          </a:prstGeom>
          <a:noFill/>
        </p:spPr>
        <p:txBody>
          <a:bodyPr wrap="square" rtlCol="0">
            <a:spAutoFit/>
          </a:bodyPr>
          <a:lstStyle/>
          <a:p>
            <a:r>
              <a:rPr lang="en-US" altLang="zh-CN" sz="1400" spc="300" dirty="0">
                <a:solidFill>
                  <a:schemeClr val="accent1">
                    <a:lumMod val="50000"/>
                  </a:schemeClr>
                </a:solidFill>
                <a:latin typeface="微软雅黑" panose="020B0503020204020204" pitchFamily="34" charset="-122"/>
                <a:ea typeface="微软雅黑" panose="020B0503020204020204" pitchFamily="34" charset="-122"/>
              </a:rPr>
              <a:t>Introduction</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9506382"/>
      </p:ext>
    </p:extLst>
  </p:cSld>
  <p:clrMapOvr>
    <a:masterClrMapping/>
  </p:clrMapOvr>
  <mc:AlternateContent xmlns:mc="http://schemas.openxmlformats.org/markup-compatibility/2006" xmlns:p14="http://schemas.microsoft.com/office/powerpoint/2010/main">
    <mc:Choice Requires="p14">
      <p:transition spd="slow">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circle(in)">
                                      <p:cBhvr>
                                        <p:cTn id="7" dur="1000"/>
                                        <p:tgtEl>
                                          <p:spTgt spid="5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1000"/>
                                        <p:tgtEl>
                                          <p:spTgt spid="11"/>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circle(in)">
                                      <p:cBhvr>
                                        <p:cTn id="13" dur="1000"/>
                                        <p:tgtEl>
                                          <p:spTgt spid="58"/>
                                        </p:tgtEl>
                                      </p:cBhvr>
                                    </p:animEffect>
                                  </p:childTnLst>
                                </p:cTn>
                              </p:par>
                              <p:par>
                                <p:cTn id="14" presetID="6"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1000"/>
                                        <p:tgtEl>
                                          <p:spTgt spid="9"/>
                                        </p:tgtEl>
                                      </p:cBhvr>
                                    </p:animEffect>
                                  </p:childTnLst>
                                </p:cTn>
                              </p:par>
                              <p:par>
                                <p:cTn id="17" presetID="6"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1000"/>
                                        <p:tgtEl>
                                          <p:spTgt spid="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57" grpId="0"/>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8C8151-6BD6-4E6C-B935-5A8371D40BE7}"/>
              </a:ext>
            </a:extLst>
          </p:cNvPr>
          <p:cNvPicPr>
            <a:picLocks noChangeAspect="1"/>
          </p:cNvPicPr>
          <p:nvPr/>
        </p:nvPicPr>
        <p:blipFill>
          <a:blip r:embed="rId12" cstate="screen">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tretch>
            <a:fillRect/>
          </a:stretch>
        </p:blipFill>
        <p:spPr>
          <a:xfrm>
            <a:off x="2778200" y="1006179"/>
            <a:ext cx="6175965" cy="6175965"/>
          </a:xfrm>
          <a:prstGeom prst="rect">
            <a:avLst/>
          </a:prstGeom>
        </p:spPr>
      </p:pic>
      <p:grpSp>
        <p:nvGrpSpPr>
          <p:cNvPr id="31" name="PA_组合 30"/>
          <p:cNvGrpSpPr/>
          <p:nvPr>
            <p:custDataLst>
              <p:tags r:id="rId1"/>
            </p:custDataLst>
          </p:nvPr>
        </p:nvGrpSpPr>
        <p:grpSpPr>
          <a:xfrm>
            <a:off x="-2250285" y="1228555"/>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PA_椭圆 12"/>
          <p:cNvSpPr/>
          <p:nvPr>
            <p:custDataLst>
              <p:tags r:id="rId2"/>
            </p:custDataLst>
          </p:nvPr>
        </p:nvSpPr>
        <p:spPr>
          <a:xfrm>
            <a:off x="5271983" y="2545813"/>
            <a:ext cx="1546224" cy="1546224"/>
          </a:xfrm>
          <a:prstGeom prst="ellipse">
            <a:avLst/>
          </a:prstGeom>
          <a:solidFill>
            <a:schemeClr val="accent1">
              <a:lumMod val="50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862594" y="3539303"/>
            <a:ext cx="3106594" cy="2621808"/>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当今世界，信息技术的发展，为世界各地的学术交流提供了便捷、高效的工具。不同学者之间的沟通交流愈发紧密，学者之间复杂的合作关系构成了一张巨大的学术网络，如何从这个网络中获取如研究团体等有价值的信息已经变成了现实的问题。</a:t>
            </a:r>
          </a:p>
        </p:txBody>
      </p:sp>
      <p:sp>
        <p:nvSpPr>
          <p:cNvPr id="7" name="PA_椭圆 6"/>
          <p:cNvSpPr/>
          <p:nvPr>
            <p:custDataLst>
              <p:tags r:id="rId3"/>
            </p:custDataLst>
          </p:nvPr>
        </p:nvSpPr>
        <p:spPr>
          <a:xfrm rot="9572820">
            <a:off x="4279149" y="1540711"/>
            <a:ext cx="3560678" cy="356067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513011" y="3377188"/>
            <a:ext cx="3188607" cy="1981633"/>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基于</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文献库数据，使用</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作为存储工具，通过集成不同的图相关的算法，如中心度算法、相似度算法、社区搜索算法；提供一个针对学术网络的信息搜索检索平台。</a:t>
            </a:r>
          </a:p>
        </p:txBody>
      </p:sp>
      <p:sp>
        <p:nvSpPr>
          <p:cNvPr id="11" name="文本框 10"/>
          <p:cNvSpPr txBox="1"/>
          <p:nvPr/>
        </p:nvSpPr>
        <p:spPr>
          <a:xfrm>
            <a:off x="882665" y="2676081"/>
            <a:ext cx="2413739"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选题背景概述</a:t>
            </a:r>
          </a:p>
        </p:txBody>
      </p:sp>
      <p:sp>
        <p:nvSpPr>
          <p:cNvPr id="12" name="文本框 11"/>
          <p:cNvSpPr txBox="1"/>
          <p:nvPr/>
        </p:nvSpPr>
        <p:spPr>
          <a:xfrm>
            <a:off x="8513832" y="2491974"/>
            <a:ext cx="2413739"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选题意义概述</a:t>
            </a:r>
          </a:p>
        </p:txBody>
      </p:sp>
      <p:sp>
        <p:nvSpPr>
          <p:cNvPr id="21" name="PA_椭圆 20"/>
          <p:cNvSpPr/>
          <p:nvPr>
            <p:custDataLst>
              <p:tags r:id="rId4"/>
            </p:custDataLst>
          </p:nvPr>
        </p:nvSpPr>
        <p:spPr>
          <a:xfrm>
            <a:off x="6338572" y="1559117"/>
            <a:ext cx="79184" cy="7918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文本框 13"/>
          <p:cNvSpPr txBox="1"/>
          <p:nvPr>
            <p:custDataLst>
              <p:tags r:id="rId5"/>
            </p:custDataLst>
          </p:nvPr>
        </p:nvSpPr>
        <p:spPr>
          <a:xfrm>
            <a:off x="5317343" y="2689993"/>
            <a:ext cx="1484289" cy="1215846"/>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选题</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背景</a:t>
            </a:r>
          </a:p>
        </p:txBody>
      </p:sp>
      <p:sp>
        <p:nvSpPr>
          <p:cNvPr id="27" name="PA_椭圆 26"/>
          <p:cNvSpPr/>
          <p:nvPr>
            <p:custDataLst>
              <p:tags r:id="rId6"/>
            </p:custDataLst>
          </p:nvPr>
        </p:nvSpPr>
        <p:spPr>
          <a:xfrm>
            <a:off x="8341290" y="2689993"/>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7"/>
            </p:custDataLst>
          </p:nvPr>
        </p:nvGrpSpPr>
        <p:grpSpPr>
          <a:xfrm rot="10389139" flipH="1">
            <a:off x="10537532" y="1135952"/>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PA_椭圆 26">
            <a:extLst>
              <a:ext uri="{FF2B5EF4-FFF2-40B4-BE49-F238E27FC236}">
                <a16:creationId xmlns:a16="http://schemas.microsoft.com/office/drawing/2014/main" id="{A858EC75-BC6A-4DFC-ADF9-06FB145CCE95}"/>
              </a:ext>
            </a:extLst>
          </p:cNvPr>
          <p:cNvSpPr/>
          <p:nvPr>
            <p:custDataLst>
              <p:tags r:id="rId8"/>
            </p:custDataLst>
          </p:nvPr>
        </p:nvSpPr>
        <p:spPr>
          <a:xfrm>
            <a:off x="761639" y="2860859"/>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9"/>
            </p:custDataLst>
          </p:nvPr>
        </p:nvSpPr>
        <p:spPr>
          <a:xfrm>
            <a:off x="5402158" y="1638122"/>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141710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8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16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anim calcmode="lin" valueType="num">
                                      <p:cBhvr>
                                        <p:cTn id="24" dur="500" fill="hold"/>
                                        <p:tgtEl>
                                          <p:spTgt spid="7"/>
                                        </p:tgtEl>
                                        <p:attrNameLst>
                                          <p:attrName>ppt_x</p:attrName>
                                        </p:attrNameLst>
                                      </p:cBhvr>
                                      <p:tavLst>
                                        <p:tav tm="0">
                                          <p:val>
                                            <p:fltVal val="0.5"/>
                                          </p:val>
                                        </p:tav>
                                        <p:tav tm="100000">
                                          <p:val>
                                            <p:strVal val="#ppt_x"/>
                                          </p:val>
                                        </p:tav>
                                      </p:tavLst>
                                    </p:anim>
                                    <p:anim calcmode="lin" valueType="num">
                                      <p:cBhvr>
                                        <p:cTn id="25" dur="500" fill="hold"/>
                                        <p:tgtEl>
                                          <p:spTgt spid="7"/>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4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fltVal val="0.5"/>
                                          </p:val>
                                        </p:tav>
                                        <p:tav tm="100000">
                                          <p:val>
                                            <p:strVal val="#ppt_x"/>
                                          </p:val>
                                        </p:tav>
                                      </p:tavLst>
                                    </p:anim>
                                    <p:anim calcmode="lin" valueType="num">
                                      <p:cBhvr>
                                        <p:cTn id="32" dur="500" fill="hold"/>
                                        <p:tgtEl>
                                          <p:spTgt spid="21"/>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4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fltVal val="0.5"/>
                                          </p:val>
                                        </p:tav>
                                        <p:tav tm="100000">
                                          <p:val>
                                            <p:strVal val="#ppt_x"/>
                                          </p:val>
                                        </p:tav>
                                      </p:tavLst>
                                    </p:anim>
                                    <p:anim calcmode="lin" valueType="num">
                                      <p:cBhvr>
                                        <p:cTn id="39" dur="500" fill="hold"/>
                                        <p:tgtEl>
                                          <p:spTgt spid="2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8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fltVal val="0.5"/>
                                          </p:val>
                                        </p:tav>
                                        <p:tav tm="100000">
                                          <p:val>
                                            <p:strVal val="#ppt_x"/>
                                          </p:val>
                                        </p:tav>
                                      </p:tavLst>
                                    </p:anim>
                                    <p:anim calcmode="lin" valueType="num">
                                      <p:cBhvr>
                                        <p:cTn id="46" dur="500" fill="hold"/>
                                        <p:tgtEl>
                                          <p:spTgt spid="27"/>
                                        </p:tgtEl>
                                        <p:attrNameLst>
                                          <p:attrName>ppt_y</p:attrName>
                                        </p:attrNameLst>
                                      </p:cBhvr>
                                      <p:tavLst>
                                        <p:tav tm="0">
                                          <p:val>
                                            <p:fltVal val="0.5"/>
                                          </p:val>
                                        </p:tav>
                                        <p:tav tm="100000">
                                          <p:val>
                                            <p:strVal val="#ppt_y"/>
                                          </p:val>
                                        </p:tav>
                                      </p:tavLst>
                                    </p:anim>
                                  </p:childTnLst>
                                </p:cTn>
                              </p:par>
                              <p:par>
                                <p:cTn id="47" presetID="2" presetClass="entr" presetSubtype="8" fill="hold" nodeType="withEffect">
                                  <p:stCondLst>
                                    <p:cond delay="56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0-#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60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iterate type="wd">
                                    <p:tmPct val="5000"/>
                                  </p:iterate>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iterate type="wd">
                                    <p:tmPct val="5000"/>
                                  </p:iterate>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53" presetClass="entr" presetSubtype="528" fill="hold" grpId="0" nodeType="withEffect">
                                  <p:stCondLst>
                                    <p:cond delay="480"/>
                                  </p:stCondLst>
                                  <p:childTnLst>
                                    <p:set>
                                      <p:cBhvr>
                                        <p:cTn id="72" dur="1" fill="hold">
                                          <p:stCondLst>
                                            <p:cond delay="0"/>
                                          </p:stCondLst>
                                        </p:cTn>
                                        <p:tgtEl>
                                          <p:spTgt spid="35"/>
                                        </p:tgtEl>
                                        <p:attrNameLst>
                                          <p:attrName>style.visibility</p:attrName>
                                        </p:attrNameLst>
                                      </p:cBhvr>
                                      <p:to>
                                        <p:strVal val="visible"/>
                                      </p:to>
                                    </p:set>
                                    <p:anim calcmode="lin" valueType="num">
                                      <p:cBhvr>
                                        <p:cTn id="73" dur="500" fill="hold"/>
                                        <p:tgtEl>
                                          <p:spTgt spid="35"/>
                                        </p:tgtEl>
                                        <p:attrNameLst>
                                          <p:attrName>ppt_w</p:attrName>
                                        </p:attrNameLst>
                                      </p:cBhvr>
                                      <p:tavLst>
                                        <p:tav tm="0">
                                          <p:val>
                                            <p:fltVal val="0"/>
                                          </p:val>
                                        </p:tav>
                                        <p:tav tm="100000">
                                          <p:val>
                                            <p:strVal val="#ppt_w"/>
                                          </p:val>
                                        </p:tav>
                                      </p:tavLst>
                                    </p:anim>
                                    <p:anim calcmode="lin" valueType="num">
                                      <p:cBhvr>
                                        <p:cTn id="74" dur="500" fill="hold"/>
                                        <p:tgtEl>
                                          <p:spTgt spid="35"/>
                                        </p:tgtEl>
                                        <p:attrNameLst>
                                          <p:attrName>ppt_h</p:attrName>
                                        </p:attrNameLst>
                                      </p:cBhvr>
                                      <p:tavLst>
                                        <p:tav tm="0">
                                          <p:val>
                                            <p:fltVal val="0"/>
                                          </p:val>
                                        </p:tav>
                                        <p:tav tm="100000">
                                          <p:val>
                                            <p:strVal val="#ppt_h"/>
                                          </p:val>
                                        </p:tav>
                                      </p:tavLst>
                                    </p:anim>
                                    <p:animEffect transition="in" filter="fade">
                                      <p:cBhvr>
                                        <p:cTn id="75" dur="500"/>
                                        <p:tgtEl>
                                          <p:spTgt spid="35"/>
                                        </p:tgtEl>
                                      </p:cBhvr>
                                    </p:animEffect>
                                    <p:anim calcmode="lin" valueType="num">
                                      <p:cBhvr>
                                        <p:cTn id="76" dur="500" fill="hold"/>
                                        <p:tgtEl>
                                          <p:spTgt spid="35"/>
                                        </p:tgtEl>
                                        <p:attrNameLst>
                                          <p:attrName>ppt_x</p:attrName>
                                        </p:attrNameLst>
                                      </p:cBhvr>
                                      <p:tavLst>
                                        <p:tav tm="0">
                                          <p:val>
                                            <p:fltVal val="0.5"/>
                                          </p:val>
                                        </p:tav>
                                        <p:tav tm="100000">
                                          <p:val>
                                            <p:strVal val="#ppt_x"/>
                                          </p:val>
                                        </p:tav>
                                      </p:tavLst>
                                    </p:anim>
                                    <p:anim calcmode="lin" valueType="num">
                                      <p:cBhvr>
                                        <p:cTn id="77"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7" grpId="0" animBg="1"/>
      <p:bldP spid="9" grpId="0"/>
      <p:bldP spid="11" grpId="0"/>
      <p:bldP spid="12" grpId="0"/>
      <p:bldP spid="21" grpId="0" animBg="1"/>
      <p:bldP spid="14" grpId="0"/>
      <p:bldP spid="27" grpId="0" animBg="1"/>
      <p:bldP spid="3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_图片 16"/>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a:blip r:embed="rId4" cstate="email">
              <a:alphaModFix amt="15000"/>
              <a:extLst>
                <a:ext uri="{BEBA8EAE-BF5A-486C-A8C5-ECC9F3942E4B}">
                  <a14:imgProps xmlns:a14="http://schemas.microsoft.com/office/drawing/2010/main">
                    <a14:imgLayer r:embed="rId5">
                      <a14:imgEffect>
                        <a14:brightnessContrast bright="-53000"/>
                      </a14:imgEffect>
                    </a14:imgLayer>
                  </a14:imgProps>
                </a:ext>
                <a:ext uri="{28A0092B-C50C-407E-A947-70E740481C1C}">
                  <a14:useLocalDpi xmlns:a14="http://schemas.microsoft.com/office/drawing/2010/main"/>
                </a:ext>
              </a:extLst>
            </a:blip>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3" name="组合 2"/>
          <p:cNvGrpSpPr/>
          <p:nvPr/>
        </p:nvGrpSpPr>
        <p:grpSpPr>
          <a:xfrm>
            <a:off x="7459811" y="3180075"/>
            <a:ext cx="4103539" cy="1964863"/>
            <a:chOff x="7459811" y="3180075"/>
            <a:chExt cx="4103539" cy="1964863"/>
          </a:xfrm>
        </p:grpSpPr>
        <p:sp>
          <p:nvSpPr>
            <p:cNvPr id="4" name="文本框 3"/>
            <p:cNvSpPr txBox="1"/>
            <p:nvPr/>
          </p:nvSpPr>
          <p:spPr>
            <a:xfrm>
              <a:off x="7467602" y="3180075"/>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国外现状</a:t>
              </a:r>
            </a:p>
          </p:txBody>
        </p:sp>
        <p:cxnSp>
          <p:nvCxnSpPr>
            <p:cNvPr id="5" name="直接连接符 4"/>
            <p:cNvCxnSpPr/>
            <p:nvPr/>
          </p:nvCxnSpPr>
          <p:spPr>
            <a:xfrm>
              <a:off x="7548185" y="3788860"/>
              <a:ext cx="2905225" cy="1611"/>
            </a:xfrm>
            <a:prstGeom prst="line">
              <a:avLst/>
            </a:prstGeom>
            <a:ln w="3175">
              <a:solidFill>
                <a:schemeClr val="accent1">
                  <a:lumMod val="50000"/>
                  <a:alpha val="51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459811" y="3803485"/>
              <a:ext cx="4103539" cy="1341453"/>
            </a:xfrm>
            <a:prstGeom prst="rect">
              <a:avLst/>
            </a:prstGeom>
          </p:spPr>
          <p:txBody>
            <a:bodyPr wrap="square" lIns="91436" tIns="45718" rIns="91436" bIns="45718">
              <a:spAutoFit/>
            </a:bodyPr>
            <a:lstStyle/>
            <a:p>
              <a:pPr>
                <a:lnSpc>
                  <a:spcPct val="130000"/>
                </a:lnSpc>
              </a:pPr>
              <a:endParaRPr lang="en-US" altLang="zh-CN" sz="16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国外学术信息检索工具典型的有</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Google</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Schoolar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1600" dirty="0">
                  <a:solidFill>
                    <a:schemeClr val="accent1">
                      <a:lumMod val="50000"/>
                    </a:schemeClr>
                  </a:solidFill>
                  <a:latin typeface="微软雅黑" panose="020B0503020204020204" pitchFamily="34" charset="-122"/>
                  <a:ea typeface="微软雅黑" panose="020B0503020204020204" pitchFamily="34" charset="-122"/>
                </a:rPr>
                <a:t>Microsoft Academic Search</a:t>
              </a:r>
              <a:r>
                <a:rPr lang="zh-CN" altLang="en" sz="1600" dirty="0">
                  <a:solidFill>
                    <a:schemeClr val="accent1">
                      <a:lumMod val="50000"/>
                    </a:schemeClr>
                  </a:solidFill>
                  <a:latin typeface="微软雅黑" panose="020B0503020204020204" pitchFamily="34" charset="-122"/>
                  <a:ea typeface="微软雅黑" panose="020B0503020204020204" pitchFamily="34" charset="-122"/>
                </a:rPr>
                <a:t>等</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p>
          </p:txBody>
        </p:sp>
      </p:grpSp>
      <p:grpSp>
        <p:nvGrpSpPr>
          <p:cNvPr id="2" name="组合 1"/>
          <p:cNvGrpSpPr/>
          <p:nvPr/>
        </p:nvGrpSpPr>
        <p:grpSpPr>
          <a:xfrm>
            <a:off x="568419" y="2155669"/>
            <a:ext cx="4594131" cy="1617126"/>
            <a:chOff x="568419" y="2155669"/>
            <a:chExt cx="4594131" cy="1617126"/>
          </a:xfrm>
        </p:grpSpPr>
        <p:sp>
          <p:nvSpPr>
            <p:cNvPr id="6" name="文本框 5"/>
            <p:cNvSpPr txBox="1"/>
            <p:nvPr/>
          </p:nvSpPr>
          <p:spPr>
            <a:xfrm>
              <a:off x="644982" y="2155669"/>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国内现状</a:t>
              </a:r>
            </a:p>
          </p:txBody>
        </p:sp>
        <p:cxnSp>
          <p:nvCxnSpPr>
            <p:cNvPr id="7" name="直接连接符 6"/>
            <p:cNvCxnSpPr/>
            <p:nvPr/>
          </p:nvCxnSpPr>
          <p:spPr>
            <a:xfrm>
              <a:off x="725565" y="2768453"/>
              <a:ext cx="2905225" cy="1611"/>
            </a:xfrm>
            <a:prstGeom prst="line">
              <a:avLst/>
            </a:prstGeom>
            <a:ln w="3175">
              <a:solidFill>
                <a:schemeClr val="accent1">
                  <a:lumMod val="50000"/>
                  <a:alpha val="4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8419" y="2751429"/>
              <a:ext cx="4594131" cy="1021366"/>
            </a:xfrm>
            <a:prstGeom prst="rect">
              <a:avLst/>
            </a:prstGeom>
          </p:spPr>
          <p:txBody>
            <a:bodyPr wrap="square" lIns="91436" tIns="45718" rIns="91436" bIns="45718">
              <a:spAutoFit/>
            </a:bodyPr>
            <a:lstStyle/>
            <a:p>
              <a:pPr>
                <a:lnSpc>
                  <a:spcPct val="130000"/>
                </a:lnSpc>
              </a:pPr>
              <a:endParaRPr lang="en-US" altLang="zh-CN" sz="1600" dirty="0">
                <a:solidFill>
                  <a:schemeClr val="accent1">
                    <a:lumMod val="50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国内的学术信息检索工具典型的有：百度、知网、学者网、唐杰团队的</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Aminer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等。</a:t>
              </a:r>
            </a:p>
          </p:txBody>
        </p:sp>
      </p:grpSp>
      <p:grpSp>
        <p:nvGrpSpPr>
          <p:cNvPr id="13" name="组合 12">
            <a:extLst>
              <a:ext uri="{FF2B5EF4-FFF2-40B4-BE49-F238E27FC236}">
                <a16:creationId xmlns:a16="http://schemas.microsoft.com/office/drawing/2014/main" id="{3EAD8AB5-96CD-2144-BAB0-8E2CF6FE6F26}"/>
              </a:ext>
            </a:extLst>
          </p:cNvPr>
          <p:cNvGrpSpPr/>
          <p:nvPr/>
        </p:nvGrpSpPr>
        <p:grpSpPr>
          <a:xfrm>
            <a:off x="0" y="536386"/>
            <a:ext cx="5853584" cy="584775"/>
            <a:chOff x="0" y="536386"/>
            <a:chExt cx="5853584" cy="584775"/>
          </a:xfrm>
        </p:grpSpPr>
        <p:sp>
          <p:nvSpPr>
            <p:cNvPr id="10" name="文本框 9"/>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国内外研究现状 </a:t>
              </a:r>
            </a:p>
          </p:txBody>
        </p:sp>
        <p:sp>
          <p:nvSpPr>
            <p:cNvPr id="15" name="矩形 14"/>
            <p:cNvSpPr/>
            <p:nvPr/>
          </p:nvSpPr>
          <p:spPr>
            <a:xfrm>
              <a:off x="0" y="536386"/>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50000"/>
                  </a:schemeClr>
                </a:solidFill>
                <a:highlight>
                  <a:srgbClr val="FFFF00"/>
                </a:highlight>
              </a:endParaRPr>
            </a:p>
          </p:txBody>
        </p:sp>
      </p:grpSp>
      <p:sp>
        <p:nvSpPr>
          <p:cNvPr id="12" name="文本框 11">
            <a:extLst>
              <a:ext uri="{FF2B5EF4-FFF2-40B4-BE49-F238E27FC236}">
                <a16:creationId xmlns:a16="http://schemas.microsoft.com/office/drawing/2014/main" id="{4DFCEE45-C474-4E42-9CFD-C2161B4930A3}"/>
              </a:ext>
            </a:extLst>
          </p:cNvPr>
          <p:cNvSpPr txBox="1"/>
          <p:nvPr/>
        </p:nvSpPr>
        <p:spPr>
          <a:xfrm>
            <a:off x="15215616" y="1133856"/>
            <a:ext cx="184731" cy="369332"/>
          </a:xfrm>
          <a:prstGeom prst="rect">
            <a:avLst/>
          </a:prstGeom>
          <a:noFill/>
        </p:spPr>
        <p:txBody>
          <a:bodyPr wrap="none" rtlCol="0">
            <a:spAutoFit/>
          </a:bodyPr>
          <a:lstStyle/>
          <a:p>
            <a:endParaRPr kumimoji="1" lang="zh-CN" altLang="en-US"/>
          </a:p>
        </p:txBody>
      </p:sp>
      <p:sp>
        <p:nvSpPr>
          <p:cNvPr id="14" name="文本框 13">
            <a:extLst>
              <a:ext uri="{FF2B5EF4-FFF2-40B4-BE49-F238E27FC236}">
                <a16:creationId xmlns:a16="http://schemas.microsoft.com/office/drawing/2014/main" id="{47C0CB52-54FD-7B43-8CB1-1210CC447928}"/>
              </a:ext>
            </a:extLst>
          </p:cNvPr>
          <p:cNvSpPr txBox="1"/>
          <p:nvPr/>
        </p:nvSpPr>
        <p:spPr>
          <a:xfrm>
            <a:off x="10546080" y="126796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96503117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1"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fltVal val="0"/>
                                          </p:val>
                                        </p:tav>
                                        <p:tav tm="100000">
                                          <p:val>
                                            <p:strVal val="#ppt_w"/>
                                          </p:val>
                                        </p:tav>
                                      </p:tavLst>
                                    </p:anim>
                                    <p:anim calcmode="lin" valueType="num">
                                      <p:cBhvr>
                                        <p:cTn id="13" dur="1000" fill="hold"/>
                                        <p:tgtEl>
                                          <p:spTgt spid="18"/>
                                        </p:tgtEl>
                                        <p:attrNameLst>
                                          <p:attrName>ppt_h</p:attrName>
                                        </p:attrNameLst>
                                      </p:cBhvr>
                                      <p:tavLst>
                                        <p:tav tm="0">
                                          <p:val>
                                            <p:fltVal val="0"/>
                                          </p:val>
                                        </p:tav>
                                        <p:tav tm="100000">
                                          <p:val>
                                            <p:strVal val="#ppt_h"/>
                                          </p:val>
                                        </p:tav>
                                      </p:tavLst>
                                    </p:anim>
                                    <p:anim calcmode="lin" valueType="num">
                                      <p:cBhvr>
                                        <p:cTn id="14" dur="1000" fill="hold"/>
                                        <p:tgtEl>
                                          <p:spTgt spid="18"/>
                                        </p:tgtEl>
                                        <p:attrNameLst>
                                          <p:attrName>style.rotation</p:attrName>
                                        </p:attrNameLst>
                                      </p:cBhvr>
                                      <p:tavLst>
                                        <p:tav tm="0">
                                          <p:val>
                                            <p:fltVal val="90"/>
                                          </p:val>
                                        </p:tav>
                                        <p:tav tm="100000">
                                          <p:val>
                                            <p:fltVal val="0"/>
                                          </p:val>
                                        </p:tav>
                                      </p:tavLst>
                                    </p:anim>
                                    <p:animEffect transition="in" filter="fade">
                                      <p:cBhvr>
                                        <p:cTn id="15" dur="1000"/>
                                        <p:tgtEl>
                                          <p:spTgt spid="18"/>
                                        </p:tgtEl>
                                      </p:cBhvr>
                                    </p:animEffect>
                                  </p:childTnLst>
                                </p:cTn>
                              </p:par>
                              <p:par>
                                <p:cTn id="16" presetID="2" presetClass="entr" presetSubtype="8"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1+#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就坐&#10;&#10;描述已自动生成">
            <a:extLst>
              <a:ext uri="{FF2B5EF4-FFF2-40B4-BE49-F238E27FC236}">
                <a16:creationId xmlns:a16="http://schemas.microsoft.com/office/drawing/2014/main" id="{95D636FA-988A-4619-BD82-EB9224B3B1F7}"/>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311644" y="938398"/>
            <a:ext cx="5384462" cy="5384462"/>
          </a:xfrm>
          <a:prstGeom prst="rect">
            <a:avLst/>
          </a:prstGeom>
        </p:spPr>
      </p:pic>
      <p:sp>
        <p:nvSpPr>
          <p:cNvPr id="25" name="椭圆 24"/>
          <p:cNvSpPr/>
          <p:nvPr/>
        </p:nvSpPr>
        <p:spPr>
          <a:xfrm>
            <a:off x="5106898" y="2216720"/>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70073" y="2593983"/>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5778032" y="4407968"/>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472536" y="1957021"/>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122873" y="4663959"/>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5970250" y="3893881"/>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760524" y="1796086"/>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947044" y="3873270"/>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812138" y="2044828"/>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597224" y="3658126"/>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388414" y="1688443"/>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232209" y="4089600"/>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652120" y="3682745"/>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767863" y="4556818"/>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735112" y="2040028"/>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071273" y="3398936"/>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774357" y="1405889"/>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035699" y="2663438"/>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628844" y="4321231"/>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552249" y="3821769"/>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170086" y="4889284"/>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4250012" y="3699291"/>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738738" y="1464366"/>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4852608" y="2068966"/>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46685" y="1744004"/>
            <a:ext cx="1972007" cy="5256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DBLP</a:t>
            </a:r>
            <a:endParaRPr lang="zh-CN" altLang="en-US" sz="2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972222" y="2320651"/>
            <a:ext cx="3532695" cy="1189426"/>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rPr>
              <a:t>DBLP</a:t>
            </a:r>
            <a:r>
              <a:rPr lang="zh-CN" altLang="zh-CN" sz="1400" dirty="0">
                <a:solidFill>
                  <a:schemeClr val="accent1">
                    <a:lumMod val="50000"/>
                  </a:schemeClr>
                </a:solidFill>
              </a:rPr>
              <a:t>是一个</a:t>
            </a:r>
            <a:r>
              <a:rPr lang="zh-CN" altLang="en-US" sz="1400" dirty="0">
                <a:solidFill>
                  <a:schemeClr val="accent1">
                    <a:lumMod val="50000"/>
                  </a:schemeClr>
                </a:solidFill>
              </a:rPr>
              <a:t>文献库，</a:t>
            </a:r>
            <a:r>
              <a:rPr lang="zh-CN" altLang="zh-CN" sz="1400" dirty="0">
                <a:solidFill>
                  <a:schemeClr val="accent1">
                    <a:lumMod val="50000"/>
                  </a:schemeClr>
                </a:solidFill>
              </a:rPr>
              <a:t>包含国际期刊、会议所发论文、知名高校博士毕业论文等数据</a:t>
            </a:r>
            <a:r>
              <a:rPr lang="zh-CN" altLang="en-US" sz="1400" dirty="0">
                <a:solidFill>
                  <a:schemeClr val="accent1">
                    <a:lumMod val="50000"/>
                  </a:schemeClr>
                </a:solidFill>
              </a:rPr>
              <a:t>。本文</a:t>
            </a:r>
            <a:r>
              <a:rPr lang="zh-CN" altLang="zh-CN" sz="1400" dirty="0">
                <a:solidFill>
                  <a:schemeClr val="accent1">
                    <a:lumMod val="50000"/>
                  </a:schemeClr>
                </a:solidFill>
              </a:rPr>
              <a:t>以</a:t>
            </a:r>
            <a:r>
              <a:rPr lang="en-US" altLang="zh-CN" sz="1400" dirty="0">
                <a:solidFill>
                  <a:schemeClr val="accent1">
                    <a:lumMod val="50000"/>
                  </a:schemeClr>
                </a:solidFill>
              </a:rPr>
              <a:t>DBLP</a:t>
            </a:r>
            <a:r>
              <a:rPr lang="zh-CN" altLang="zh-CN" sz="1400" dirty="0">
                <a:solidFill>
                  <a:schemeClr val="accent1">
                    <a:lumMod val="50000"/>
                  </a:schemeClr>
                </a:solidFill>
              </a:rPr>
              <a:t>的数据集为基础构建研究团体搜索系统，并提供信息检索功能。 </a:t>
            </a:r>
            <a:endParaRPr lang="zh-CN" altLang="en-US"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52295" y="3955584"/>
            <a:ext cx="217398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Neo4j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972219" y="4511276"/>
            <a:ext cx="3532696" cy="1483481"/>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是当下市场占有率最高的图数据库，有专门的查询语言</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Cypher</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；擅长存储图数据。本文以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作为数据存储工具，并通过集成扩展算法的方式实现系统功能。</a:t>
            </a:r>
          </a:p>
          <a:p>
            <a:pPr>
              <a:lnSpc>
                <a:spcPct val="130000"/>
              </a:lnSpc>
            </a:pPr>
            <a:r>
              <a:rPr lang="zh-CN" altLang="en-US" sz="1500" dirty="0">
                <a:solidFill>
                  <a:schemeClr val="accent1">
                    <a:lumMod val="50000"/>
                  </a:schemeClr>
                </a:solidFill>
                <a:latin typeface="微软雅黑" pitchFamily="34" charset="-122"/>
                <a:ea typeface="微软雅黑" pitchFamily="34" charset="-122"/>
              </a:rPr>
              <a:t>。</a:t>
            </a:r>
            <a:endParaRPr lang="en-US" altLang="zh-CN" sz="1500" dirty="0">
              <a:solidFill>
                <a:schemeClr val="accent1">
                  <a:lumMod val="50000"/>
                </a:schemeClr>
              </a:solidFill>
              <a:latin typeface="微软雅黑" pitchFamily="34" charset="-122"/>
              <a:ea typeface="微软雅黑" pitchFamily="34" charset="-122"/>
            </a:endParaRPr>
          </a:p>
        </p:txBody>
      </p:sp>
      <p:sp>
        <p:nvSpPr>
          <p:cNvPr id="8" name="文本框 7"/>
          <p:cNvSpPr txBox="1"/>
          <p:nvPr/>
        </p:nvSpPr>
        <p:spPr>
          <a:xfrm>
            <a:off x="8382218" y="1694194"/>
            <a:ext cx="2193221"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Graph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7939807" y="2320651"/>
            <a:ext cx="3532695" cy="905246"/>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本文将原始的非结构化文献数据进行处理，将其构建为一个叙述网络图。进一步，在学术网络图的基础上实现信息的检索。</a:t>
            </a:r>
          </a:p>
        </p:txBody>
      </p:sp>
      <p:sp>
        <p:nvSpPr>
          <p:cNvPr id="10" name="文本框 9"/>
          <p:cNvSpPr txBox="1"/>
          <p:nvPr/>
        </p:nvSpPr>
        <p:spPr>
          <a:xfrm>
            <a:off x="8434300" y="3943949"/>
            <a:ext cx="243046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社区搜索</a:t>
            </a:r>
          </a:p>
        </p:txBody>
      </p:sp>
      <p:sp>
        <p:nvSpPr>
          <p:cNvPr id="11" name="矩形 10"/>
          <p:cNvSpPr/>
          <p:nvPr/>
        </p:nvSpPr>
        <p:spPr>
          <a:xfrm>
            <a:off x="7939807" y="4497617"/>
            <a:ext cx="3532695" cy="118532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在本文构建的叙述网络图中使用社区搜索算法，搜索社区；实现研究团体搜索功能。包含结构紧密的研究团体和属性紧密的研究团体。</a:t>
            </a:r>
          </a:p>
        </p:txBody>
      </p:sp>
      <p:sp>
        <p:nvSpPr>
          <p:cNvPr id="12" name="文本框 11"/>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选题整体分析 </a:t>
            </a:r>
          </a:p>
        </p:txBody>
      </p:sp>
      <p:sp>
        <p:nvSpPr>
          <p:cNvPr id="16" name="矩形 15"/>
          <p:cNvSpPr/>
          <p:nvPr/>
        </p:nvSpPr>
        <p:spPr>
          <a:xfrm>
            <a:off x="0" y="55362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5284627" y="2294070"/>
            <a:ext cx="1515930" cy="1515930"/>
          </a:xfrm>
          <a:prstGeom prst="ellipse">
            <a:avLst/>
          </a:pr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52839" y="2513426"/>
            <a:ext cx="1235185" cy="1200329"/>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整体</a:t>
            </a:r>
            <a:endParaRPr lang="en-US" altLang="zh-CN" sz="3600" spc="100"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分析</a:t>
            </a:r>
          </a:p>
        </p:txBody>
      </p:sp>
      <p:pic>
        <p:nvPicPr>
          <p:cNvPr id="21" name="图片 20"/>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1811394"/>
            <a:ext cx="436196" cy="437680"/>
          </a:xfrm>
          <a:prstGeom prst="rect">
            <a:avLst/>
          </a:prstGeom>
        </p:spPr>
      </p:pic>
      <p:pic>
        <p:nvPicPr>
          <p:cNvPr id="22" name="图片 21"/>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4014590"/>
            <a:ext cx="436196" cy="437680"/>
          </a:xfrm>
          <a:prstGeom prst="rect">
            <a:avLst/>
          </a:prstGeom>
        </p:spPr>
      </p:pic>
      <p:pic>
        <p:nvPicPr>
          <p:cNvPr id="23" name="图片 22"/>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39807" y="1787858"/>
            <a:ext cx="436196" cy="437680"/>
          </a:xfrm>
          <a:prstGeom prst="rect">
            <a:avLst/>
          </a:prstGeom>
        </p:spPr>
      </p:pic>
      <p:pic>
        <p:nvPicPr>
          <p:cNvPr id="24" name="图片 23"/>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92124" y="4014590"/>
            <a:ext cx="436196" cy="437680"/>
          </a:xfrm>
          <a:prstGeom prst="rect">
            <a:avLst/>
          </a:prstGeom>
        </p:spPr>
      </p:pic>
    </p:spTree>
    <p:extLst>
      <p:ext uri="{BB962C8B-B14F-4D97-AF65-F5344CB8AC3E}">
        <p14:creationId xmlns:p14="http://schemas.microsoft.com/office/powerpoint/2010/main" val="78285192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anim calcmode="lin" valueType="num">
                                      <p:cBhvr>
                                        <p:cTn id="10" dur="500" fill="hold"/>
                                        <p:tgtEl>
                                          <p:spTgt spid="25"/>
                                        </p:tgtEl>
                                        <p:attrNameLst>
                                          <p:attrName>ppt_x</p:attrName>
                                        </p:attrNameLst>
                                      </p:cBhvr>
                                      <p:tavLst>
                                        <p:tav tm="0">
                                          <p:val>
                                            <p:fltVal val="0.5"/>
                                          </p:val>
                                        </p:tav>
                                        <p:tav tm="100000">
                                          <p:val>
                                            <p:strVal val="#ppt_x"/>
                                          </p:val>
                                        </p:tav>
                                      </p:tavLst>
                                    </p:anim>
                                    <p:anim calcmode="lin" valueType="num">
                                      <p:cBhvr>
                                        <p:cTn id="11" dur="500" fill="hold"/>
                                        <p:tgtEl>
                                          <p:spTgt spid="2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anim calcmode="lin" valueType="num">
                                      <p:cBhvr>
                                        <p:cTn id="17" dur="500" fill="hold"/>
                                        <p:tgtEl>
                                          <p:spTgt spid="26"/>
                                        </p:tgtEl>
                                        <p:attrNameLst>
                                          <p:attrName>ppt_x</p:attrName>
                                        </p:attrNameLst>
                                      </p:cBhvr>
                                      <p:tavLst>
                                        <p:tav tm="0">
                                          <p:val>
                                            <p:fltVal val="0.5"/>
                                          </p:val>
                                        </p:tav>
                                        <p:tav tm="100000">
                                          <p:val>
                                            <p:strVal val="#ppt_x"/>
                                          </p:val>
                                        </p:tav>
                                      </p:tavLst>
                                    </p:anim>
                                    <p:anim calcmode="lin" valueType="num">
                                      <p:cBhvr>
                                        <p:cTn id="18" dur="500" fill="hold"/>
                                        <p:tgtEl>
                                          <p:spTgt spid="26"/>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anim calcmode="lin" valueType="num">
                                      <p:cBhvr>
                                        <p:cTn id="24" dur="500" fill="hold"/>
                                        <p:tgtEl>
                                          <p:spTgt spid="28"/>
                                        </p:tgtEl>
                                        <p:attrNameLst>
                                          <p:attrName>ppt_x</p:attrName>
                                        </p:attrNameLst>
                                      </p:cBhvr>
                                      <p:tavLst>
                                        <p:tav tm="0">
                                          <p:val>
                                            <p:fltVal val="0.5"/>
                                          </p:val>
                                        </p:tav>
                                        <p:tav tm="100000">
                                          <p:val>
                                            <p:strVal val="#ppt_x"/>
                                          </p:val>
                                        </p:tav>
                                      </p:tavLst>
                                    </p:anim>
                                    <p:anim calcmode="lin" valueType="num">
                                      <p:cBhvr>
                                        <p:cTn id="25" dur="500" fill="hold"/>
                                        <p:tgtEl>
                                          <p:spTgt spid="2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anim calcmode="lin" valueType="num">
                                      <p:cBhvr>
                                        <p:cTn id="31" dur="500" fill="hold"/>
                                        <p:tgtEl>
                                          <p:spTgt spid="29"/>
                                        </p:tgtEl>
                                        <p:attrNameLst>
                                          <p:attrName>ppt_x</p:attrName>
                                        </p:attrNameLst>
                                      </p:cBhvr>
                                      <p:tavLst>
                                        <p:tav tm="0">
                                          <p:val>
                                            <p:fltVal val="0.5"/>
                                          </p:val>
                                        </p:tav>
                                        <p:tav tm="100000">
                                          <p:val>
                                            <p:strVal val="#ppt_x"/>
                                          </p:val>
                                        </p:tav>
                                      </p:tavLst>
                                    </p:anim>
                                    <p:anim calcmode="lin" valueType="num">
                                      <p:cBhvr>
                                        <p:cTn id="32" dur="500" fill="hold"/>
                                        <p:tgtEl>
                                          <p:spTgt spid="2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anim calcmode="lin" valueType="num">
                                      <p:cBhvr>
                                        <p:cTn id="38" dur="500" fill="hold"/>
                                        <p:tgtEl>
                                          <p:spTgt spid="31"/>
                                        </p:tgtEl>
                                        <p:attrNameLst>
                                          <p:attrName>ppt_x</p:attrName>
                                        </p:attrNameLst>
                                      </p:cBhvr>
                                      <p:tavLst>
                                        <p:tav tm="0">
                                          <p:val>
                                            <p:fltVal val="0.5"/>
                                          </p:val>
                                        </p:tav>
                                        <p:tav tm="100000">
                                          <p:val>
                                            <p:strVal val="#ppt_x"/>
                                          </p:val>
                                        </p:tav>
                                      </p:tavLst>
                                    </p:anim>
                                    <p:anim calcmode="lin" valueType="num">
                                      <p:cBhvr>
                                        <p:cTn id="39" dur="500" fill="hold"/>
                                        <p:tgtEl>
                                          <p:spTgt spid="31"/>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anim calcmode="lin" valueType="num">
                                      <p:cBhvr>
                                        <p:cTn id="45" dur="500" fill="hold"/>
                                        <p:tgtEl>
                                          <p:spTgt spid="32"/>
                                        </p:tgtEl>
                                        <p:attrNameLst>
                                          <p:attrName>ppt_x</p:attrName>
                                        </p:attrNameLst>
                                      </p:cBhvr>
                                      <p:tavLst>
                                        <p:tav tm="0">
                                          <p:val>
                                            <p:fltVal val="0.5"/>
                                          </p:val>
                                        </p:tav>
                                        <p:tav tm="100000">
                                          <p:val>
                                            <p:strVal val="#ppt_x"/>
                                          </p:val>
                                        </p:tav>
                                      </p:tavLst>
                                    </p:anim>
                                    <p:anim calcmode="lin" valueType="num">
                                      <p:cBhvr>
                                        <p:cTn id="46" dur="500" fill="hold"/>
                                        <p:tgtEl>
                                          <p:spTgt spid="32"/>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Effect transition="in" filter="fade">
                                      <p:cBhvr>
                                        <p:cTn id="51" dur="500"/>
                                        <p:tgtEl>
                                          <p:spTgt spid="33"/>
                                        </p:tgtEl>
                                      </p:cBhvr>
                                    </p:animEffect>
                                    <p:anim calcmode="lin" valueType="num">
                                      <p:cBhvr>
                                        <p:cTn id="52" dur="500" fill="hold"/>
                                        <p:tgtEl>
                                          <p:spTgt spid="33"/>
                                        </p:tgtEl>
                                        <p:attrNameLst>
                                          <p:attrName>ppt_x</p:attrName>
                                        </p:attrNameLst>
                                      </p:cBhvr>
                                      <p:tavLst>
                                        <p:tav tm="0">
                                          <p:val>
                                            <p:fltVal val="0.5"/>
                                          </p:val>
                                        </p:tav>
                                        <p:tav tm="100000">
                                          <p:val>
                                            <p:strVal val="#ppt_x"/>
                                          </p:val>
                                        </p:tav>
                                      </p:tavLst>
                                    </p:anim>
                                    <p:anim calcmode="lin" valueType="num">
                                      <p:cBhvr>
                                        <p:cTn id="53" dur="500" fill="hold"/>
                                        <p:tgtEl>
                                          <p:spTgt spid="33"/>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fltVal val="0"/>
                                          </p:val>
                                        </p:tav>
                                        <p:tav tm="100000">
                                          <p:val>
                                            <p:strVal val="#ppt_w"/>
                                          </p:val>
                                        </p:tav>
                                      </p:tavLst>
                                    </p:anim>
                                    <p:anim calcmode="lin" valueType="num">
                                      <p:cBhvr>
                                        <p:cTn id="57" dur="500" fill="hold"/>
                                        <p:tgtEl>
                                          <p:spTgt spid="34"/>
                                        </p:tgtEl>
                                        <p:attrNameLst>
                                          <p:attrName>ppt_h</p:attrName>
                                        </p:attrNameLst>
                                      </p:cBhvr>
                                      <p:tavLst>
                                        <p:tav tm="0">
                                          <p:val>
                                            <p:fltVal val="0"/>
                                          </p:val>
                                        </p:tav>
                                        <p:tav tm="100000">
                                          <p:val>
                                            <p:strVal val="#ppt_h"/>
                                          </p:val>
                                        </p:tav>
                                      </p:tavLst>
                                    </p:anim>
                                    <p:animEffect transition="in" filter="fade">
                                      <p:cBhvr>
                                        <p:cTn id="58" dur="500"/>
                                        <p:tgtEl>
                                          <p:spTgt spid="34"/>
                                        </p:tgtEl>
                                      </p:cBhvr>
                                    </p:animEffect>
                                    <p:anim calcmode="lin" valueType="num">
                                      <p:cBhvr>
                                        <p:cTn id="59" dur="500" fill="hold"/>
                                        <p:tgtEl>
                                          <p:spTgt spid="34"/>
                                        </p:tgtEl>
                                        <p:attrNameLst>
                                          <p:attrName>ppt_x</p:attrName>
                                        </p:attrNameLst>
                                      </p:cBhvr>
                                      <p:tavLst>
                                        <p:tav tm="0">
                                          <p:val>
                                            <p:fltVal val="0.5"/>
                                          </p:val>
                                        </p:tav>
                                        <p:tav tm="100000">
                                          <p:val>
                                            <p:strVal val="#ppt_x"/>
                                          </p:val>
                                        </p:tav>
                                      </p:tavLst>
                                    </p:anim>
                                    <p:anim calcmode="lin" valueType="num">
                                      <p:cBhvr>
                                        <p:cTn id="60" dur="500" fill="hold"/>
                                        <p:tgtEl>
                                          <p:spTgt spid="34"/>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fltVal val="0"/>
                                          </p:val>
                                        </p:tav>
                                        <p:tav tm="100000">
                                          <p:val>
                                            <p:strVal val="#ppt_w"/>
                                          </p:val>
                                        </p:tav>
                                      </p:tavLst>
                                    </p:anim>
                                    <p:anim calcmode="lin" valueType="num">
                                      <p:cBhvr>
                                        <p:cTn id="64" dur="500" fill="hold"/>
                                        <p:tgtEl>
                                          <p:spTgt spid="35"/>
                                        </p:tgtEl>
                                        <p:attrNameLst>
                                          <p:attrName>ppt_h</p:attrName>
                                        </p:attrNameLst>
                                      </p:cBhvr>
                                      <p:tavLst>
                                        <p:tav tm="0">
                                          <p:val>
                                            <p:fltVal val="0"/>
                                          </p:val>
                                        </p:tav>
                                        <p:tav tm="100000">
                                          <p:val>
                                            <p:strVal val="#ppt_h"/>
                                          </p:val>
                                        </p:tav>
                                      </p:tavLst>
                                    </p:anim>
                                    <p:animEffect transition="in" filter="fade">
                                      <p:cBhvr>
                                        <p:cTn id="65" dur="500"/>
                                        <p:tgtEl>
                                          <p:spTgt spid="35"/>
                                        </p:tgtEl>
                                      </p:cBhvr>
                                    </p:animEffect>
                                    <p:anim calcmode="lin" valueType="num">
                                      <p:cBhvr>
                                        <p:cTn id="66" dur="500" fill="hold"/>
                                        <p:tgtEl>
                                          <p:spTgt spid="35"/>
                                        </p:tgtEl>
                                        <p:attrNameLst>
                                          <p:attrName>ppt_x</p:attrName>
                                        </p:attrNameLst>
                                      </p:cBhvr>
                                      <p:tavLst>
                                        <p:tav tm="0">
                                          <p:val>
                                            <p:fltVal val="0.5"/>
                                          </p:val>
                                        </p:tav>
                                        <p:tav tm="100000">
                                          <p:val>
                                            <p:strVal val="#ppt_x"/>
                                          </p:val>
                                        </p:tav>
                                      </p:tavLst>
                                    </p:anim>
                                    <p:anim calcmode="lin" valueType="num">
                                      <p:cBhvr>
                                        <p:cTn id="67" dur="500" fill="hold"/>
                                        <p:tgtEl>
                                          <p:spTgt spid="35"/>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p:cTn id="70" dur="500" fill="hold"/>
                                        <p:tgtEl>
                                          <p:spTgt spid="36"/>
                                        </p:tgtEl>
                                        <p:attrNameLst>
                                          <p:attrName>ppt_w</p:attrName>
                                        </p:attrNameLst>
                                      </p:cBhvr>
                                      <p:tavLst>
                                        <p:tav tm="0">
                                          <p:val>
                                            <p:fltVal val="0"/>
                                          </p:val>
                                        </p:tav>
                                        <p:tav tm="100000">
                                          <p:val>
                                            <p:strVal val="#ppt_w"/>
                                          </p:val>
                                        </p:tav>
                                      </p:tavLst>
                                    </p:anim>
                                    <p:anim calcmode="lin" valueType="num">
                                      <p:cBhvr>
                                        <p:cTn id="71" dur="500" fill="hold"/>
                                        <p:tgtEl>
                                          <p:spTgt spid="36"/>
                                        </p:tgtEl>
                                        <p:attrNameLst>
                                          <p:attrName>ppt_h</p:attrName>
                                        </p:attrNameLst>
                                      </p:cBhvr>
                                      <p:tavLst>
                                        <p:tav tm="0">
                                          <p:val>
                                            <p:fltVal val="0"/>
                                          </p:val>
                                        </p:tav>
                                        <p:tav tm="100000">
                                          <p:val>
                                            <p:strVal val="#ppt_h"/>
                                          </p:val>
                                        </p:tav>
                                      </p:tavLst>
                                    </p:anim>
                                    <p:animEffect transition="in" filter="fade">
                                      <p:cBhvr>
                                        <p:cTn id="72" dur="500"/>
                                        <p:tgtEl>
                                          <p:spTgt spid="36"/>
                                        </p:tgtEl>
                                      </p:cBhvr>
                                    </p:animEffect>
                                    <p:anim calcmode="lin" valueType="num">
                                      <p:cBhvr>
                                        <p:cTn id="73" dur="500" fill="hold"/>
                                        <p:tgtEl>
                                          <p:spTgt spid="36"/>
                                        </p:tgtEl>
                                        <p:attrNameLst>
                                          <p:attrName>ppt_x</p:attrName>
                                        </p:attrNameLst>
                                      </p:cBhvr>
                                      <p:tavLst>
                                        <p:tav tm="0">
                                          <p:val>
                                            <p:fltVal val="0.5"/>
                                          </p:val>
                                        </p:tav>
                                        <p:tav tm="100000">
                                          <p:val>
                                            <p:strVal val="#ppt_x"/>
                                          </p:val>
                                        </p:tav>
                                      </p:tavLst>
                                    </p:anim>
                                    <p:anim calcmode="lin" valueType="num">
                                      <p:cBhvr>
                                        <p:cTn id="74" dur="500" fill="hold"/>
                                        <p:tgtEl>
                                          <p:spTgt spid="36"/>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p:cTn id="77" dur="500" fill="hold"/>
                                        <p:tgtEl>
                                          <p:spTgt spid="38"/>
                                        </p:tgtEl>
                                        <p:attrNameLst>
                                          <p:attrName>ppt_w</p:attrName>
                                        </p:attrNameLst>
                                      </p:cBhvr>
                                      <p:tavLst>
                                        <p:tav tm="0">
                                          <p:val>
                                            <p:fltVal val="0"/>
                                          </p:val>
                                        </p:tav>
                                        <p:tav tm="100000">
                                          <p:val>
                                            <p:strVal val="#ppt_w"/>
                                          </p:val>
                                        </p:tav>
                                      </p:tavLst>
                                    </p:anim>
                                    <p:anim calcmode="lin" valueType="num">
                                      <p:cBhvr>
                                        <p:cTn id="78" dur="500" fill="hold"/>
                                        <p:tgtEl>
                                          <p:spTgt spid="38"/>
                                        </p:tgtEl>
                                        <p:attrNameLst>
                                          <p:attrName>ppt_h</p:attrName>
                                        </p:attrNameLst>
                                      </p:cBhvr>
                                      <p:tavLst>
                                        <p:tav tm="0">
                                          <p:val>
                                            <p:fltVal val="0"/>
                                          </p:val>
                                        </p:tav>
                                        <p:tav tm="100000">
                                          <p:val>
                                            <p:strVal val="#ppt_h"/>
                                          </p:val>
                                        </p:tav>
                                      </p:tavLst>
                                    </p:anim>
                                    <p:animEffect transition="in" filter="fade">
                                      <p:cBhvr>
                                        <p:cTn id="79" dur="500"/>
                                        <p:tgtEl>
                                          <p:spTgt spid="38"/>
                                        </p:tgtEl>
                                      </p:cBhvr>
                                    </p:animEffect>
                                    <p:anim calcmode="lin" valueType="num">
                                      <p:cBhvr>
                                        <p:cTn id="80" dur="500" fill="hold"/>
                                        <p:tgtEl>
                                          <p:spTgt spid="38"/>
                                        </p:tgtEl>
                                        <p:attrNameLst>
                                          <p:attrName>ppt_x</p:attrName>
                                        </p:attrNameLst>
                                      </p:cBhvr>
                                      <p:tavLst>
                                        <p:tav tm="0">
                                          <p:val>
                                            <p:fltVal val="0.5"/>
                                          </p:val>
                                        </p:tav>
                                        <p:tav tm="100000">
                                          <p:val>
                                            <p:strVal val="#ppt_x"/>
                                          </p:val>
                                        </p:tav>
                                      </p:tavLst>
                                    </p:anim>
                                    <p:anim calcmode="lin" valueType="num">
                                      <p:cBhvr>
                                        <p:cTn id="81" dur="500" fill="hold"/>
                                        <p:tgtEl>
                                          <p:spTgt spid="38"/>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0"/>
                                  </p:stCondLst>
                                  <p:childTnLst>
                                    <p:set>
                                      <p:cBhvr>
                                        <p:cTn id="83" dur="1" fill="hold">
                                          <p:stCondLst>
                                            <p:cond delay="0"/>
                                          </p:stCondLst>
                                        </p:cTn>
                                        <p:tgtEl>
                                          <p:spTgt spid="39"/>
                                        </p:tgtEl>
                                        <p:attrNameLst>
                                          <p:attrName>style.visibility</p:attrName>
                                        </p:attrNameLst>
                                      </p:cBhvr>
                                      <p:to>
                                        <p:strVal val="visible"/>
                                      </p:to>
                                    </p:set>
                                    <p:anim calcmode="lin" valueType="num">
                                      <p:cBhvr>
                                        <p:cTn id="84" dur="500" fill="hold"/>
                                        <p:tgtEl>
                                          <p:spTgt spid="39"/>
                                        </p:tgtEl>
                                        <p:attrNameLst>
                                          <p:attrName>ppt_w</p:attrName>
                                        </p:attrNameLst>
                                      </p:cBhvr>
                                      <p:tavLst>
                                        <p:tav tm="0">
                                          <p:val>
                                            <p:fltVal val="0"/>
                                          </p:val>
                                        </p:tav>
                                        <p:tav tm="100000">
                                          <p:val>
                                            <p:strVal val="#ppt_w"/>
                                          </p:val>
                                        </p:tav>
                                      </p:tavLst>
                                    </p:anim>
                                    <p:anim calcmode="lin" valueType="num">
                                      <p:cBhvr>
                                        <p:cTn id="85" dur="500" fill="hold"/>
                                        <p:tgtEl>
                                          <p:spTgt spid="39"/>
                                        </p:tgtEl>
                                        <p:attrNameLst>
                                          <p:attrName>ppt_h</p:attrName>
                                        </p:attrNameLst>
                                      </p:cBhvr>
                                      <p:tavLst>
                                        <p:tav tm="0">
                                          <p:val>
                                            <p:fltVal val="0"/>
                                          </p:val>
                                        </p:tav>
                                        <p:tav tm="100000">
                                          <p:val>
                                            <p:strVal val="#ppt_h"/>
                                          </p:val>
                                        </p:tav>
                                      </p:tavLst>
                                    </p:anim>
                                    <p:animEffect transition="in" filter="fade">
                                      <p:cBhvr>
                                        <p:cTn id="86" dur="500"/>
                                        <p:tgtEl>
                                          <p:spTgt spid="39"/>
                                        </p:tgtEl>
                                      </p:cBhvr>
                                    </p:animEffect>
                                    <p:anim calcmode="lin" valueType="num">
                                      <p:cBhvr>
                                        <p:cTn id="87" dur="500" fill="hold"/>
                                        <p:tgtEl>
                                          <p:spTgt spid="39"/>
                                        </p:tgtEl>
                                        <p:attrNameLst>
                                          <p:attrName>ppt_x</p:attrName>
                                        </p:attrNameLst>
                                      </p:cBhvr>
                                      <p:tavLst>
                                        <p:tav tm="0">
                                          <p:val>
                                            <p:fltVal val="0.5"/>
                                          </p:val>
                                        </p:tav>
                                        <p:tav tm="100000">
                                          <p:val>
                                            <p:strVal val="#ppt_x"/>
                                          </p:val>
                                        </p:tav>
                                      </p:tavLst>
                                    </p:anim>
                                    <p:anim calcmode="lin" valueType="num">
                                      <p:cBhvr>
                                        <p:cTn id="88" dur="500" fill="hold"/>
                                        <p:tgtEl>
                                          <p:spTgt spid="39"/>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p:cTn id="91" dur="500" fill="hold"/>
                                        <p:tgtEl>
                                          <p:spTgt spid="40"/>
                                        </p:tgtEl>
                                        <p:attrNameLst>
                                          <p:attrName>ppt_w</p:attrName>
                                        </p:attrNameLst>
                                      </p:cBhvr>
                                      <p:tavLst>
                                        <p:tav tm="0">
                                          <p:val>
                                            <p:fltVal val="0"/>
                                          </p:val>
                                        </p:tav>
                                        <p:tav tm="100000">
                                          <p:val>
                                            <p:strVal val="#ppt_w"/>
                                          </p:val>
                                        </p:tav>
                                      </p:tavLst>
                                    </p:anim>
                                    <p:anim calcmode="lin" valueType="num">
                                      <p:cBhvr>
                                        <p:cTn id="92" dur="500" fill="hold"/>
                                        <p:tgtEl>
                                          <p:spTgt spid="40"/>
                                        </p:tgtEl>
                                        <p:attrNameLst>
                                          <p:attrName>ppt_h</p:attrName>
                                        </p:attrNameLst>
                                      </p:cBhvr>
                                      <p:tavLst>
                                        <p:tav tm="0">
                                          <p:val>
                                            <p:fltVal val="0"/>
                                          </p:val>
                                        </p:tav>
                                        <p:tav tm="100000">
                                          <p:val>
                                            <p:strVal val="#ppt_h"/>
                                          </p:val>
                                        </p:tav>
                                      </p:tavLst>
                                    </p:anim>
                                    <p:animEffect transition="in" filter="fade">
                                      <p:cBhvr>
                                        <p:cTn id="93" dur="500"/>
                                        <p:tgtEl>
                                          <p:spTgt spid="40"/>
                                        </p:tgtEl>
                                      </p:cBhvr>
                                    </p:animEffect>
                                    <p:anim calcmode="lin" valueType="num">
                                      <p:cBhvr>
                                        <p:cTn id="94" dur="500" fill="hold"/>
                                        <p:tgtEl>
                                          <p:spTgt spid="40"/>
                                        </p:tgtEl>
                                        <p:attrNameLst>
                                          <p:attrName>ppt_x</p:attrName>
                                        </p:attrNameLst>
                                      </p:cBhvr>
                                      <p:tavLst>
                                        <p:tav tm="0">
                                          <p:val>
                                            <p:fltVal val="0.5"/>
                                          </p:val>
                                        </p:tav>
                                        <p:tav tm="100000">
                                          <p:val>
                                            <p:strVal val="#ppt_x"/>
                                          </p:val>
                                        </p:tav>
                                      </p:tavLst>
                                    </p:anim>
                                    <p:anim calcmode="lin" valueType="num">
                                      <p:cBhvr>
                                        <p:cTn id="95" dur="500" fill="hold"/>
                                        <p:tgtEl>
                                          <p:spTgt spid="40"/>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 calcmode="lin" valueType="num">
                                      <p:cBhvr>
                                        <p:cTn id="98" dur="500" fill="hold"/>
                                        <p:tgtEl>
                                          <p:spTgt spid="41"/>
                                        </p:tgtEl>
                                        <p:attrNameLst>
                                          <p:attrName>ppt_w</p:attrName>
                                        </p:attrNameLst>
                                      </p:cBhvr>
                                      <p:tavLst>
                                        <p:tav tm="0">
                                          <p:val>
                                            <p:fltVal val="0"/>
                                          </p:val>
                                        </p:tav>
                                        <p:tav tm="100000">
                                          <p:val>
                                            <p:strVal val="#ppt_w"/>
                                          </p:val>
                                        </p:tav>
                                      </p:tavLst>
                                    </p:anim>
                                    <p:anim calcmode="lin" valueType="num">
                                      <p:cBhvr>
                                        <p:cTn id="99" dur="500" fill="hold"/>
                                        <p:tgtEl>
                                          <p:spTgt spid="41"/>
                                        </p:tgtEl>
                                        <p:attrNameLst>
                                          <p:attrName>ppt_h</p:attrName>
                                        </p:attrNameLst>
                                      </p:cBhvr>
                                      <p:tavLst>
                                        <p:tav tm="0">
                                          <p:val>
                                            <p:fltVal val="0"/>
                                          </p:val>
                                        </p:tav>
                                        <p:tav tm="100000">
                                          <p:val>
                                            <p:strVal val="#ppt_h"/>
                                          </p:val>
                                        </p:tav>
                                      </p:tavLst>
                                    </p:anim>
                                    <p:animEffect transition="in" filter="fade">
                                      <p:cBhvr>
                                        <p:cTn id="100" dur="500"/>
                                        <p:tgtEl>
                                          <p:spTgt spid="41"/>
                                        </p:tgtEl>
                                      </p:cBhvr>
                                    </p:animEffect>
                                    <p:anim calcmode="lin" valueType="num">
                                      <p:cBhvr>
                                        <p:cTn id="101" dur="500" fill="hold"/>
                                        <p:tgtEl>
                                          <p:spTgt spid="41"/>
                                        </p:tgtEl>
                                        <p:attrNameLst>
                                          <p:attrName>ppt_x</p:attrName>
                                        </p:attrNameLst>
                                      </p:cBhvr>
                                      <p:tavLst>
                                        <p:tav tm="0">
                                          <p:val>
                                            <p:fltVal val="0.5"/>
                                          </p:val>
                                        </p:tav>
                                        <p:tav tm="100000">
                                          <p:val>
                                            <p:strVal val="#ppt_x"/>
                                          </p:val>
                                        </p:tav>
                                      </p:tavLst>
                                    </p:anim>
                                    <p:anim calcmode="lin" valueType="num">
                                      <p:cBhvr>
                                        <p:cTn id="102" dur="500" fill="hold"/>
                                        <p:tgtEl>
                                          <p:spTgt spid="41"/>
                                        </p:tgtEl>
                                        <p:attrNameLst>
                                          <p:attrName>ppt_y</p:attrName>
                                        </p:attrNameLst>
                                      </p:cBhvr>
                                      <p:tavLst>
                                        <p:tav tm="0">
                                          <p:val>
                                            <p:fltVal val="0.5"/>
                                          </p:val>
                                        </p:tav>
                                        <p:tav tm="100000">
                                          <p:val>
                                            <p:strVal val="#ppt_y"/>
                                          </p:val>
                                        </p:tav>
                                      </p:tavLst>
                                    </p:anim>
                                  </p:childTnLst>
                                </p:cTn>
                              </p:par>
                              <p:par>
                                <p:cTn id="103" presetID="53" presetClass="entr" presetSubtype="528"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anim calcmode="lin" valueType="num">
                                      <p:cBhvr>
                                        <p:cTn id="105" dur="500" fill="hold"/>
                                        <p:tgtEl>
                                          <p:spTgt spid="42"/>
                                        </p:tgtEl>
                                        <p:attrNameLst>
                                          <p:attrName>ppt_w</p:attrName>
                                        </p:attrNameLst>
                                      </p:cBhvr>
                                      <p:tavLst>
                                        <p:tav tm="0">
                                          <p:val>
                                            <p:fltVal val="0"/>
                                          </p:val>
                                        </p:tav>
                                        <p:tav tm="100000">
                                          <p:val>
                                            <p:strVal val="#ppt_w"/>
                                          </p:val>
                                        </p:tav>
                                      </p:tavLst>
                                    </p:anim>
                                    <p:anim calcmode="lin" valueType="num">
                                      <p:cBhvr>
                                        <p:cTn id="106" dur="500" fill="hold"/>
                                        <p:tgtEl>
                                          <p:spTgt spid="42"/>
                                        </p:tgtEl>
                                        <p:attrNameLst>
                                          <p:attrName>ppt_h</p:attrName>
                                        </p:attrNameLst>
                                      </p:cBhvr>
                                      <p:tavLst>
                                        <p:tav tm="0">
                                          <p:val>
                                            <p:fltVal val="0"/>
                                          </p:val>
                                        </p:tav>
                                        <p:tav tm="100000">
                                          <p:val>
                                            <p:strVal val="#ppt_h"/>
                                          </p:val>
                                        </p:tav>
                                      </p:tavLst>
                                    </p:anim>
                                    <p:animEffect transition="in" filter="fade">
                                      <p:cBhvr>
                                        <p:cTn id="107" dur="500"/>
                                        <p:tgtEl>
                                          <p:spTgt spid="42"/>
                                        </p:tgtEl>
                                      </p:cBhvr>
                                    </p:animEffect>
                                    <p:anim calcmode="lin" valueType="num">
                                      <p:cBhvr>
                                        <p:cTn id="108" dur="500" fill="hold"/>
                                        <p:tgtEl>
                                          <p:spTgt spid="42"/>
                                        </p:tgtEl>
                                        <p:attrNameLst>
                                          <p:attrName>ppt_x</p:attrName>
                                        </p:attrNameLst>
                                      </p:cBhvr>
                                      <p:tavLst>
                                        <p:tav tm="0">
                                          <p:val>
                                            <p:fltVal val="0.5"/>
                                          </p:val>
                                        </p:tav>
                                        <p:tav tm="100000">
                                          <p:val>
                                            <p:strVal val="#ppt_x"/>
                                          </p:val>
                                        </p:tav>
                                      </p:tavLst>
                                    </p:anim>
                                    <p:anim calcmode="lin" valueType="num">
                                      <p:cBhvr>
                                        <p:cTn id="109" dur="500" fill="hold"/>
                                        <p:tgtEl>
                                          <p:spTgt spid="42"/>
                                        </p:tgtEl>
                                        <p:attrNameLst>
                                          <p:attrName>ppt_y</p:attrName>
                                        </p:attrNameLst>
                                      </p:cBhvr>
                                      <p:tavLst>
                                        <p:tav tm="0">
                                          <p:val>
                                            <p:fltVal val="0.5"/>
                                          </p:val>
                                        </p:tav>
                                        <p:tav tm="100000">
                                          <p:val>
                                            <p:strVal val="#ppt_y"/>
                                          </p:val>
                                        </p:tav>
                                      </p:tavLst>
                                    </p:anim>
                                  </p:childTnLst>
                                </p:cTn>
                              </p:par>
                              <p:par>
                                <p:cTn id="110" presetID="53" presetClass="entr" presetSubtype="528" fill="hold" grpId="0" nodeType="withEffect">
                                  <p:stCondLst>
                                    <p:cond delay="0"/>
                                  </p:stCondLst>
                                  <p:childTnLst>
                                    <p:set>
                                      <p:cBhvr>
                                        <p:cTn id="111" dur="1" fill="hold">
                                          <p:stCondLst>
                                            <p:cond delay="0"/>
                                          </p:stCondLst>
                                        </p:cTn>
                                        <p:tgtEl>
                                          <p:spTgt spid="43"/>
                                        </p:tgtEl>
                                        <p:attrNameLst>
                                          <p:attrName>style.visibility</p:attrName>
                                        </p:attrNameLst>
                                      </p:cBhvr>
                                      <p:to>
                                        <p:strVal val="visible"/>
                                      </p:to>
                                    </p:set>
                                    <p:anim calcmode="lin" valueType="num">
                                      <p:cBhvr>
                                        <p:cTn id="112" dur="500" fill="hold"/>
                                        <p:tgtEl>
                                          <p:spTgt spid="43"/>
                                        </p:tgtEl>
                                        <p:attrNameLst>
                                          <p:attrName>ppt_w</p:attrName>
                                        </p:attrNameLst>
                                      </p:cBhvr>
                                      <p:tavLst>
                                        <p:tav tm="0">
                                          <p:val>
                                            <p:fltVal val="0"/>
                                          </p:val>
                                        </p:tav>
                                        <p:tav tm="100000">
                                          <p:val>
                                            <p:strVal val="#ppt_w"/>
                                          </p:val>
                                        </p:tav>
                                      </p:tavLst>
                                    </p:anim>
                                    <p:anim calcmode="lin" valueType="num">
                                      <p:cBhvr>
                                        <p:cTn id="113" dur="500" fill="hold"/>
                                        <p:tgtEl>
                                          <p:spTgt spid="43"/>
                                        </p:tgtEl>
                                        <p:attrNameLst>
                                          <p:attrName>ppt_h</p:attrName>
                                        </p:attrNameLst>
                                      </p:cBhvr>
                                      <p:tavLst>
                                        <p:tav tm="0">
                                          <p:val>
                                            <p:fltVal val="0"/>
                                          </p:val>
                                        </p:tav>
                                        <p:tav tm="100000">
                                          <p:val>
                                            <p:strVal val="#ppt_h"/>
                                          </p:val>
                                        </p:tav>
                                      </p:tavLst>
                                    </p:anim>
                                    <p:animEffect transition="in" filter="fade">
                                      <p:cBhvr>
                                        <p:cTn id="114" dur="500"/>
                                        <p:tgtEl>
                                          <p:spTgt spid="43"/>
                                        </p:tgtEl>
                                      </p:cBhvr>
                                    </p:animEffect>
                                    <p:anim calcmode="lin" valueType="num">
                                      <p:cBhvr>
                                        <p:cTn id="115" dur="500" fill="hold"/>
                                        <p:tgtEl>
                                          <p:spTgt spid="43"/>
                                        </p:tgtEl>
                                        <p:attrNameLst>
                                          <p:attrName>ppt_x</p:attrName>
                                        </p:attrNameLst>
                                      </p:cBhvr>
                                      <p:tavLst>
                                        <p:tav tm="0">
                                          <p:val>
                                            <p:fltVal val="0.5"/>
                                          </p:val>
                                        </p:tav>
                                        <p:tav tm="100000">
                                          <p:val>
                                            <p:strVal val="#ppt_x"/>
                                          </p:val>
                                        </p:tav>
                                      </p:tavLst>
                                    </p:anim>
                                    <p:anim calcmode="lin" valueType="num">
                                      <p:cBhvr>
                                        <p:cTn id="116" dur="500" fill="hold"/>
                                        <p:tgtEl>
                                          <p:spTgt spid="43"/>
                                        </p:tgtEl>
                                        <p:attrNameLst>
                                          <p:attrName>ppt_y</p:attrName>
                                        </p:attrNameLst>
                                      </p:cBhvr>
                                      <p:tavLst>
                                        <p:tav tm="0">
                                          <p:val>
                                            <p:fltVal val="0.5"/>
                                          </p:val>
                                        </p:tav>
                                        <p:tav tm="100000">
                                          <p:val>
                                            <p:strVal val="#ppt_y"/>
                                          </p:val>
                                        </p:tav>
                                      </p:tavLst>
                                    </p:anim>
                                  </p:childTnLst>
                                </p:cTn>
                              </p:par>
                              <p:par>
                                <p:cTn id="117" presetID="53" presetClass="entr" presetSubtype="528" fill="hold" grpId="0" nodeType="withEffect">
                                  <p:stCondLst>
                                    <p:cond delay="0"/>
                                  </p:stCondLst>
                                  <p:childTnLst>
                                    <p:set>
                                      <p:cBhvr>
                                        <p:cTn id="118" dur="1" fill="hold">
                                          <p:stCondLst>
                                            <p:cond delay="0"/>
                                          </p:stCondLst>
                                        </p:cTn>
                                        <p:tgtEl>
                                          <p:spTgt spid="44"/>
                                        </p:tgtEl>
                                        <p:attrNameLst>
                                          <p:attrName>style.visibility</p:attrName>
                                        </p:attrNameLst>
                                      </p:cBhvr>
                                      <p:to>
                                        <p:strVal val="visible"/>
                                      </p:to>
                                    </p:set>
                                    <p:anim calcmode="lin" valueType="num">
                                      <p:cBhvr>
                                        <p:cTn id="119" dur="500" fill="hold"/>
                                        <p:tgtEl>
                                          <p:spTgt spid="44"/>
                                        </p:tgtEl>
                                        <p:attrNameLst>
                                          <p:attrName>ppt_w</p:attrName>
                                        </p:attrNameLst>
                                      </p:cBhvr>
                                      <p:tavLst>
                                        <p:tav tm="0">
                                          <p:val>
                                            <p:fltVal val="0"/>
                                          </p:val>
                                        </p:tav>
                                        <p:tav tm="100000">
                                          <p:val>
                                            <p:strVal val="#ppt_w"/>
                                          </p:val>
                                        </p:tav>
                                      </p:tavLst>
                                    </p:anim>
                                    <p:anim calcmode="lin" valueType="num">
                                      <p:cBhvr>
                                        <p:cTn id="120" dur="500" fill="hold"/>
                                        <p:tgtEl>
                                          <p:spTgt spid="44"/>
                                        </p:tgtEl>
                                        <p:attrNameLst>
                                          <p:attrName>ppt_h</p:attrName>
                                        </p:attrNameLst>
                                      </p:cBhvr>
                                      <p:tavLst>
                                        <p:tav tm="0">
                                          <p:val>
                                            <p:fltVal val="0"/>
                                          </p:val>
                                        </p:tav>
                                        <p:tav tm="100000">
                                          <p:val>
                                            <p:strVal val="#ppt_h"/>
                                          </p:val>
                                        </p:tav>
                                      </p:tavLst>
                                    </p:anim>
                                    <p:animEffect transition="in" filter="fade">
                                      <p:cBhvr>
                                        <p:cTn id="121" dur="500"/>
                                        <p:tgtEl>
                                          <p:spTgt spid="44"/>
                                        </p:tgtEl>
                                      </p:cBhvr>
                                    </p:animEffect>
                                    <p:anim calcmode="lin" valueType="num">
                                      <p:cBhvr>
                                        <p:cTn id="122" dur="500" fill="hold"/>
                                        <p:tgtEl>
                                          <p:spTgt spid="44"/>
                                        </p:tgtEl>
                                        <p:attrNameLst>
                                          <p:attrName>ppt_x</p:attrName>
                                        </p:attrNameLst>
                                      </p:cBhvr>
                                      <p:tavLst>
                                        <p:tav tm="0">
                                          <p:val>
                                            <p:fltVal val="0.5"/>
                                          </p:val>
                                        </p:tav>
                                        <p:tav tm="100000">
                                          <p:val>
                                            <p:strVal val="#ppt_x"/>
                                          </p:val>
                                        </p:tav>
                                      </p:tavLst>
                                    </p:anim>
                                    <p:anim calcmode="lin" valueType="num">
                                      <p:cBhvr>
                                        <p:cTn id="123" dur="500" fill="hold"/>
                                        <p:tgtEl>
                                          <p:spTgt spid="44"/>
                                        </p:tgtEl>
                                        <p:attrNameLst>
                                          <p:attrName>ppt_y</p:attrName>
                                        </p:attrNameLst>
                                      </p:cBhvr>
                                      <p:tavLst>
                                        <p:tav tm="0">
                                          <p:val>
                                            <p:fltVal val="0.5"/>
                                          </p:val>
                                        </p:tav>
                                        <p:tav tm="100000">
                                          <p:val>
                                            <p:strVal val="#ppt_y"/>
                                          </p:val>
                                        </p:tav>
                                      </p:tavLst>
                                    </p:anim>
                                  </p:childTnLst>
                                </p:cTn>
                              </p:par>
                              <p:par>
                                <p:cTn id="124" presetID="53" presetClass="entr" presetSubtype="528"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 calcmode="lin" valueType="num">
                                      <p:cBhvr>
                                        <p:cTn id="126" dur="500" fill="hold"/>
                                        <p:tgtEl>
                                          <p:spTgt spid="45"/>
                                        </p:tgtEl>
                                        <p:attrNameLst>
                                          <p:attrName>ppt_w</p:attrName>
                                        </p:attrNameLst>
                                      </p:cBhvr>
                                      <p:tavLst>
                                        <p:tav tm="0">
                                          <p:val>
                                            <p:fltVal val="0"/>
                                          </p:val>
                                        </p:tav>
                                        <p:tav tm="100000">
                                          <p:val>
                                            <p:strVal val="#ppt_w"/>
                                          </p:val>
                                        </p:tav>
                                      </p:tavLst>
                                    </p:anim>
                                    <p:anim calcmode="lin" valueType="num">
                                      <p:cBhvr>
                                        <p:cTn id="127" dur="500" fill="hold"/>
                                        <p:tgtEl>
                                          <p:spTgt spid="45"/>
                                        </p:tgtEl>
                                        <p:attrNameLst>
                                          <p:attrName>ppt_h</p:attrName>
                                        </p:attrNameLst>
                                      </p:cBhvr>
                                      <p:tavLst>
                                        <p:tav tm="0">
                                          <p:val>
                                            <p:fltVal val="0"/>
                                          </p:val>
                                        </p:tav>
                                        <p:tav tm="100000">
                                          <p:val>
                                            <p:strVal val="#ppt_h"/>
                                          </p:val>
                                        </p:tav>
                                      </p:tavLst>
                                    </p:anim>
                                    <p:animEffect transition="in" filter="fade">
                                      <p:cBhvr>
                                        <p:cTn id="128" dur="500"/>
                                        <p:tgtEl>
                                          <p:spTgt spid="45"/>
                                        </p:tgtEl>
                                      </p:cBhvr>
                                    </p:animEffect>
                                    <p:anim calcmode="lin" valueType="num">
                                      <p:cBhvr>
                                        <p:cTn id="129" dur="500" fill="hold"/>
                                        <p:tgtEl>
                                          <p:spTgt spid="45"/>
                                        </p:tgtEl>
                                        <p:attrNameLst>
                                          <p:attrName>ppt_x</p:attrName>
                                        </p:attrNameLst>
                                      </p:cBhvr>
                                      <p:tavLst>
                                        <p:tav tm="0">
                                          <p:val>
                                            <p:fltVal val="0.5"/>
                                          </p:val>
                                        </p:tav>
                                        <p:tav tm="100000">
                                          <p:val>
                                            <p:strVal val="#ppt_x"/>
                                          </p:val>
                                        </p:tav>
                                      </p:tavLst>
                                    </p:anim>
                                    <p:anim calcmode="lin" valueType="num">
                                      <p:cBhvr>
                                        <p:cTn id="130" dur="500" fill="hold"/>
                                        <p:tgtEl>
                                          <p:spTgt spid="45"/>
                                        </p:tgtEl>
                                        <p:attrNameLst>
                                          <p:attrName>ppt_y</p:attrName>
                                        </p:attrNameLst>
                                      </p:cBhvr>
                                      <p:tavLst>
                                        <p:tav tm="0">
                                          <p:val>
                                            <p:fltVal val="0.5"/>
                                          </p:val>
                                        </p:tav>
                                        <p:tav tm="100000">
                                          <p:val>
                                            <p:strVal val="#ppt_y"/>
                                          </p:val>
                                        </p:tav>
                                      </p:tavLst>
                                    </p:anim>
                                  </p:childTnLst>
                                </p:cTn>
                              </p:par>
                              <p:par>
                                <p:cTn id="131" presetID="53" presetClass="entr" presetSubtype="528"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 calcmode="lin" valueType="num">
                                      <p:cBhvr>
                                        <p:cTn id="133" dur="500" fill="hold"/>
                                        <p:tgtEl>
                                          <p:spTgt spid="46"/>
                                        </p:tgtEl>
                                        <p:attrNameLst>
                                          <p:attrName>ppt_w</p:attrName>
                                        </p:attrNameLst>
                                      </p:cBhvr>
                                      <p:tavLst>
                                        <p:tav tm="0">
                                          <p:val>
                                            <p:fltVal val="0"/>
                                          </p:val>
                                        </p:tav>
                                        <p:tav tm="100000">
                                          <p:val>
                                            <p:strVal val="#ppt_w"/>
                                          </p:val>
                                        </p:tav>
                                      </p:tavLst>
                                    </p:anim>
                                    <p:anim calcmode="lin" valueType="num">
                                      <p:cBhvr>
                                        <p:cTn id="134" dur="500" fill="hold"/>
                                        <p:tgtEl>
                                          <p:spTgt spid="46"/>
                                        </p:tgtEl>
                                        <p:attrNameLst>
                                          <p:attrName>ppt_h</p:attrName>
                                        </p:attrNameLst>
                                      </p:cBhvr>
                                      <p:tavLst>
                                        <p:tav tm="0">
                                          <p:val>
                                            <p:fltVal val="0"/>
                                          </p:val>
                                        </p:tav>
                                        <p:tav tm="100000">
                                          <p:val>
                                            <p:strVal val="#ppt_h"/>
                                          </p:val>
                                        </p:tav>
                                      </p:tavLst>
                                    </p:anim>
                                    <p:animEffect transition="in" filter="fade">
                                      <p:cBhvr>
                                        <p:cTn id="135" dur="500"/>
                                        <p:tgtEl>
                                          <p:spTgt spid="46"/>
                                        </p:tgtEl>
                                      </p:cBhvr>
                                    </p:animEffect>
                                    <p:anim calcmode="lin" valueType="num">
                                      <p:cBhvr>
                                        <p:cTn id="136" dur="500" fill="hold"/>
                                        <p:tgtEl>
                                          <p:spTgt spid="46"/>
                                        </p:tgtEl>
                                        <p:attrNameLst>
                                          <p:attrName>ppt_x</p:attrName>
                                        </p:attrNameLst>
                                      </p:cBhvr>
                                      <p:tavLst>
                                        <p:tav tm="0">
                                          <p:val>
                                            <p:fltVal val="0.5"/>
                                          </p:val>
                                        </p:tav>
                                        <p:tav tm="100000">
                                          <p:val>
                                            <p:strVal val="#ppt_x"/>
                                          </p:val>
                                        </p:tav>
                                      </p:tavLst>
                                    </p:anim>
                                    <p:anim calcmode="lin" valueType="num">
                                      <p:cBhvr>
                                        <p:cTn id="137" dur="500" fill="hold"/>
                                        <p:tgtEl>
                                          <p:spTgt spid="46"/>
                                        </p:tgtEl>
                                        <p:attrNameLst>
                                          <p:attrName>ppt_y</p:attrName>
                                        </p:attrNameLst>
                                      </p:cBhvr>
                                      <p:tavLst>
                                        <p:tav tm="0">
                                          <p:val>
                                            <p:fltVal val="0.5"/>
                                          </p:val>
                                        </p:tav>
                                        <p:tav tm="100000">
                                          <p:val>
                                            <p:strVal val="#ppt_y"/>
                                          </p:val>
                                        </p:tav>
                                      </p:tavLst>
                                    </p:anim>
                                  </p:childTnLst>
                                </p:cTn>
                              </p:par>
                              <p:par>
                                <p:cTn id="138" presetID="53" presetClass="entr" presetSubtype="528" fill="hold" grpId="0" nodeType="withEffect">
                                  <p:stCondLst>
                                    <p:cond delay="0"/>
                                  </p:stCondLst>
                                  <p:childTnLst>
                                    <p:set>
                                      <p:cBhvr>
                                        <p:cTn id="139" dur="1" fill="hold">
                                          <p:stCondLst>
                                            <p:cond delay="0"/>
                                          </p:stCondLst>
                                        </p:cTn>
                                        <p:tgtEl>
                                          <p:spTgt spid="47"/>
                                        </p:tgtEl>
                                        <p:attrNameLst>
                                          <p:attrName>style.visibility</p:attrName>
                                        </p:attrNameLst>
                                      </p:cBhvr>
                                      <p:to>
                                        <p:strVal val="visible"/>
                                      </p:to>
                                    </p:set>
                                    <p:anim calcmode="lin" valueType="num">
                                      <p:cBhvr>
                                        <p:cTn id="140" dur="500" fill="hold"/>
                                        <p:tgtEl>
                                          <p:spTgt spid="47"/>
                                        </p:tgtEl>
                                        <p:attrNameLst>
                                          <p:attrName>ppt_w</p:attrName>
                                        </p:attrNameLst>
                                      </p:cBhvr>
                                      <p:tavLst>
                                        <p:tav tm="0">
                                          <p:val>
                                            <p:fltVal val="0"/>
                                          </p:val>
                                        </p:tav>
                                        <p:tav tm="100000">
                                          <p:val>
                                            <p:strVal val="#ppt_w"/>
                                          </p:val>
                                        </p:tav>
                                      </p:tavLst>
                                    </p:anim>
                                    <p:anim calcmode="lin" valueType="num">
                                      <p:cBhvr>
                                        <p:cTn id="141" dur="500" fill="hold"/>
                                        <p:tgtEl>
                                          <p:spTgt spid="47"/>
                                        </p:tgtEl>
                                        <p:attrNameLst>
                                          <p:attrName>ppt_h</p:attrName>
                                        </p:attrNameLst>
                                      </p:cBhvr>
                                      <p:tavLst>
                                        <p:tav tm="0">
                                          <p:val>
                                            <p:fltVal val="0"/>
                                          </p:val>
                                        </p:tav>
                                        <p:tav tm="100000">
                                          <p:val>
                                            <p:strVal val="#ppt_h"/>
                                          </p:val>
                                        </p:tav>
                                      </p:tavLst>
                                    </p:anim>
                                    <p:animEffect transition="in" filter="fade">
                                      <p:cBhvr>
                                        <p:cTn id="142" dur="500"/>
                                        <p:tgtEl>
                                          <p:spTgt spid="47"/>
                                        </p:tgtEl>
                                      </p:cBhvr>
                                    </p:animEffect>
                                    <p:anim calcmode="lin" valueType="num">
                                      <p:cBhvr>
                                        <p:cTn id="143" dur="500" fill="hold"/>
                                        <p:tgtEl>
                                          <p:spTgt spid="47"/>
                                        </p:tgtEl>
                                        <p:attrNameLst>
                                          <p:attrName>ppt_x</p:attrName>
                                        </p:attrNameLst>
                                      </p:cBhvr>
                                      <p:tavLst>
                                        <p:tav tm="0">
                                          <p:val>
                                            <p:fltVal val="0.5"/>
                                          </p:val>
                                        </p:tav>
                                        <p:tav tm="100000">
                                          <p:val>
                                            <p:strVal val="#ppt_x"/>
                                          </p:val>
                                        </p:tav>
                                      </p:tavLst>
                                    </p:anim>
                                    <p:anim calcmode="lin" valueType="num">
                                      <p:cBhvr>
                                        <p:cTn id="144" dur="500" fill="hold"/>
                                        <p:tgtEl>
                                          <p:spTgt spid="47"/>
                                        </p:tgtEl>
                                        <p:attrNameLst>
                                          <p:attrName>ppt_y</p:attrName>
                                        </p:attrNameLst>
                                      </p:cBhvr>
                                      <p:tavLst>
                                        <p:tav tm="0">
                                          <p:val>
                                            <p:fltVal val="0.5"/>
                                          </p:val>
                                        </p:tav>
                                        <p:tav tm="100000">
                                          <p:val>
                                            <p:strVal val="#ppt_y"/>
                                          </p:val>
                                        </p:tav>
                                      </p:tavLst>
                                    </p:anim>
                                  </p:childTnLst>
                                </p:cTn>
                              </p:par>
                              <p:par>
                                <p:cTn id="145" presetID="53" presetClass="entr" presetSubtype="528" fill="hold" grpId="0" nodeType="withEffect">
                                  <p:stCondLst>
                                    <p:cond delay="0"/>
                                  </p:stCondLst>
                                  <p:childTnLst>
                                    <p:set>
                                      <p:cBhvr>
                                        <p:cTn id="146" dur="1" fill="hold">
                                          <p:stCondLst>
                                            <p:cond delay="0"/>
                                          </p:stCondLst>
                                        </p:cTn>
                                        <p:tgtEl>
                                          <p:spTgt spid="48"/>
                                        </p:tgtEl>
                                        <p:attrNameLst>
                                          <p:attrName>style.visibility</p:attrName>
                                        </p:attrNameLst>
                                      </p:cBhvr>
                                      <p:to>
                                        <p:strVal val="visible"/>
                                      </p:to>
                                    </p:set>
                                    <p:anim calcmode="lin" valueType="num">
                                      <p:cBhvr>
                                        <p:cTn id="147" dur="500" fill="hold"/>
                                        <p:tgtEl>
                                          <p:spTgt spid="48"/>
                                        </p:tgtEl>
                                        <p:attrNameLst>
                                          <p:attrName>ppt_w</p:attrName>
                                        </p:attrNameLst>
                                      </p:cBhvr>
                                      <p:tavLst>
                                        <p:tav tm="0">
                                          <p:val>
                                            <p:fltVal val="0"/>
                                          </p:val>
                                        </p:tav>
                                        <p:tav tm="100000">
                                          <p:val>
                                            <p:strVal val="#ppt_w"/>
                                          </p:val>
                                        </p:tav>
                                      </p:tavLst>
                                    </p:anim>
                                    <p:anim calcmode="lin" valueType="num">
                                      <p:cBhvr>
                                        <p:cTn id="148" dur="500" fill="hold"/>
                                        <p:tgtEl>
                                          <p:spTgt spid="48"/>
                                        </p:tgtEl>
                                        <p:attrNameLst>
                                          <p:attrName>ppt_h</p:attrName>
                                        </p:attrNameLst>
                                      </p:cBhvr>
                                      <p:tavLst>
                                        <p:tav tm="0">
                                          <p:val>
                                            <p:fltVal val="0"/>
                                          </p:val>
                                        </p:tav>
                                        <p:tav tm="100000">
                                          <p:val>
                                            <p:strVal val="#ppt_h"/>
                                          </p:val>
                                        </p:tav>
                                      </p:tavLst>
                                    </p:anim>
                                    <p:animEffect transition="in" filter="fade">
                                      <p:cBhvr>
                                        <p:cTn id="149" dur="500"/>
                                        <p:tgtEl>
                                          <p:spTgt spid="48"/>
                                        </p:tgtEl>
                                      </p:cBhvr>
                                    </p:animEffect>
                                    <p:anim calcmode="lin" valueType="num">
                                      <p:cBhvr>
                                        <p:cTn id="150" dur="500" fill="hold"/>
                                        <p:tgtEl>
                                          <p:spTgt spid="48"/>
                                        </p:tgtEl>
                                        <p:attrNameLst>
                                          <p:attrName>ppt_x</p:attrName>
                                        </p:attrNameLst>
                                      </p:cBhvr>
                                      <p:tavLst>
                                        <p:tav tm="0">
                                          <p:val>
                                            <p:fltVal val="0.5"/>
                                          </p:val>
                                        </p:tav>
                                        <p:tav tm="100000">
                                          <p:val>
                                            <p:strVal val="#ppt_x"/>
                                          </p:val>
                                        </p:tav>
                                      </p:tavLst>
                                    </p:anim>
                                    <p:anim calcmode="lin" valueType="num">
                                      <p:cBhvr>
                                        <p:cTn id="151" dur="500" fill="hold"/>
                                        <p:tgtEl>
                                          <p:spTgt spid="48"/>
                                        </p:tgtEl>
                                        <p:attrNameLst>
                                          <p:attrName>ppt_y</p:attrName>
                                        </p:attrNameLst>
                                      </p:cBhvr>
                                      <p:tavLst>
                                        <p:tav tm="0">
                                          <p:val>
                                            <p:fltVal val="0.5"/>
                                          </p:val>
                                        </p:tav>
                                        <p:tav tm="100000">
                                          <p:val>
                                            <p:strVal val="#ppt_y"/>
                                          </p:val>
                                        </p:tav>
                                      </p:tavLst>
                                    </p:anim>
                                  </p:childTnLst>
                                </p:cTn>
                              </p:par>
                              <p:par>
                                <p:cTn id="152" presetID="53" presetClass="entr" presetSubtype="528" fill="hold" grpId="0" nodeType="withEffect">
                                  <p:stCondLst>
                                    <p:cond delay="0"/>
                                  </p:stCondLst>
                                  <p:childTnLst>
                                    <p:set>
                                      <p:cBhvr>
                                        <p:cTn id="153" dur="1" fill="hold">
                                          <p:stCondLst>
                                            <p:cond delay="0"/>
                                          </p:stCondLst>
                                        </p:cTn>
                                        <p:tgtEl>
                                          <p:spTgt spid="49"/>
                                        </p:tgtEl>
                                        <p:attrNameLst>
                                          <p:attrName>style.visibility</p:attrName>
                                        </p:attrNameLst>
                                      </p:cBhvr>
                                      <p:to>
                                        <p:strVal val="visible"/>
                                      </p:to>
                                    </p:set>
                                    <p:anim calcmode="lin" valueType="num">
                                      <p:cBhvr>
                                        <p:cTn id="154" dur="500" fill="hold"/>
                                        <p:tgtEl>
                                          <p:spTgt spid="49"/>
                                        </p:tgtEl>
                                        <p:attrNameLst>
                                          <p:attrName>ppt_w</p:attrName>
                                        </p:attrNameLst>
                                      </p:cBhvr>
                                      <p:tavLst>
                                        <p:tav tm="0">
                                          <p:val>
                                            <p:fltVal val="0"/>
                                          </p:val>
                                        </p:tav>
                                        <p:tav tm="100000">
                                          <p:val>
                                            <p:strVal val="#ppt_w"/>
                                          </p:val>
                                        </p:tav>
                                      </p:tavLst>
                                    </p:anim>
                                    <p:anim calcmode="lin" valueType="num">
                                      <p:cBhvr>
                                        <p:cTn id="155" dur="500" fill="hold"/>
                                        <p:tgtEl>
                                          <p:spTgt spid="49"/>
                                        </p:tgtEl>
                                        <p:attrNameLst>
                                          <p:attrName>ppt_h</p:attrName>
                                        </p:attrNameLst>
                                      </p:cBhvr>
                                      <p:tavLst>
                                        <p:tav tm="0">
                                          <p:val>
                                            <p:fltVal val="0"/>
                                          </p:val>
                                        </p:tav>
                                        <p:tav tm="100000">
                                          <p:val>
                                            <p:strVal val="#ppt_h"/>
                                          </p:val>
                                        </p:tav>
                                      </p:tavLst>
                                    </p:anim>
                                    <p:animEffect transition="in" filter="fade">
                                      <p:cBhvr>
                                        <p:cTn id="156" dur="500"/>
                                        <p:tgtEl>
                                          <p:spTgt spid="49"/>
                                        </p:tgtEl>
                                      </p:cBhvr>
                                    </p:animEffect>
                                    <p:anim calcmode="lin" valueType="num">
                                      <p:cBhvr>
                                        <p:cTn id="157" dur="500" fill="hold"/>
                                        <p:tgtEl>
                                          <p:spTgt spid="49"/>
                                        </p:tgtEl>
                                        <p:attrNameLst>
                                          <p:attrName>ppt_x</p:attrName>
                                        </p:attrNameLst>
                                      </p:cBhvr>
                                      <p:tavLst>
                                        <p:tav tm="0">
                                          <p:val>
                                            <p:fltVal val="0.5"/>
                                          </p:val>
                                        </p:tav>
                                        <p:tav tm="100000">
                                          <p:val>
                                            <p:strVal val="#ppt_x"/>
                                          </p:val>
                                        </p:tav>
                                      </p:tavLst>
                                    </p:anim>
                                    <p:anim calcmode="lin" valueType="num">
                                      <p:cBhvr>
                                        <p:cTn id="158" dur="500" fill="hold"/>
                                        <p:tgtEl>
                                          <p:spTgt spid="49"/>
                                        </p:tgtEl>
                                        <p:attrNameLst>
                                          <p:attrName>ppt_y</p:attrName>
                                        </p:attrNameLst>
                                      </p:cBhvr>
                                      <p:tavLst>
                                        <p:tav tm="0">
                                          <p:val>
                                            <p:fltVal val="0.5"/>
                                          </p:val>
                                        </p:tav>
                                        <p:tav tm="100000">
                                          <p:val>
                                            <p:strVal val="#ppt_y"/>
                                          </p:val>
                                        </p:tav>
                                      </p:tavLst>
                                    </p:anim>
                                  </p:childTnLst>
                                </p:cTn>
                              </p:par>
                              <p:par>
                                <p:cTn id="159" presetID="53" presetClass="entr" presetSubtype="528" fill="hold" grpId="0" nodeType="withEffect">
                                  <p:stCondLst>
                                    <p:cond delay="0"/>
                                  </p:stCondLst>
                                  <p:childTnLst>
                                    <p:set>
                                      <p:cBhvr>
                                        <p:cTn id="160" dur="1" fill="hold">
                                          <p:stCondLst>
                                            <p:cond delay="0"/>
                                          </p:stCondLst>
                                        </p:cTn>
                                        <p:tgtEl>
                                          <p:spTgt spid="52"/>
                                        </p:tgtEl>
                                        <p:attrNameLst>
                                          <p:attrName>style.visibility</p:attrName>
                                        </p:attrNameLst>
                                      </p:cBhvr>
                                      <p:to>
                                        <p:strVal val="visible"/>
                                      </p:to>
                                    </p:set>
                                    <p:anim calcmode="lin" valueType="num">
                                      <p:cBhvr>
                                        <p:cTn id="161" dur="500" fill="hold"/>
                                        <p:tgtEl>
                                          <p:spTgt spid="52"/>
                                        </p:tgtEl>
                                        <p:attrNameLst>
                                          <p:attrName>ppt_w</p:attrName>
                                        </p:attrNameLst>
                                      </p:cBhvr>
                                      <p:tavLst>
                                        <p:tav tm="0">
                                          <p:val>
                                            <p:fltVal val="0"/>
                                          </p:val>
                                        </p:tav>
                                        <p:tav tm="100000">
                                          <p:val>
                                            <p:strVal val="#ppt_w"/>
                                          </p:val>
                                        </p:tav>
                                      </p:tavLst>
                                    </p:anim>
                                    <p:anim calcmode="lin" valueType="num">
                                      <p:cBhvr>
                                        <p:cTn id="162" dur="500" fill="hold"/>
                                        <p:tgtEl>
                                          <p:spTgt spid="52"/>
                                        </p:tgtEl>
                                        <p:attrNameLst>
                                          <p:attrName>ppt_h</p:attrName>
                                        </p:attrNameLst>
                                      </p:cBhvr>
                                      <p:tavLst>
                                        <p:tav tm="0">
                                          <p:val>
                                            <p:fltVal val="0"/>
                                          </p:val>
                                        </p:tav>
                                        <p:tav tm="100000">
                                          <p:val>
                                            <p:strVal val="#ppt_h"/>
                                          </p:val>
                                        </p:tav>
                                      </p:tavLst>
                                    </p:anim>
                                    <p:animEffect transition="in" filter="fade">
                                      <p:cBhvr>
                                        <p:cTn id="163" dur="500"/>
                                        <p:tgtEl>
                                          <p:spTgt spid="52"/>
                                        </p:tgtEl>
                                      </p:cBhvr>
                                    </p:animEffect>
                                    <p:anim calcmode="lin" valueType="num">
                                      <p:cBhvr>
                                        <p:cTn id="164" dur="500" fill="hold"/>
                                        <p:tgtEl>
                                          <p:spTgt spid="52"/>
                                        </p:tgtEl>
                                        <p:attrNameLst>
                                          <p:attrName>ppt_x</p:attrName>
                                        </p:attrNameLst>
                                      </p:cBhvr>
                                      <p:tavLst>
                                        <p:tav tm="0">
                                          <p:val>
                                            <p:fltVal val="0.5"/>
                                          </p:val>
                                        </p:tav>
                                        <p:tav tm="100000">
                                          <p:val>
                                            <p:strVal val="#ppt_x"/>
                                          </p:val>
                                        </p:tav>
                                      </p:tavLst>
                                    </p:anim>
                                    <p:anim calcmode="lin" valueType="num">
                                      <p:cBhvr>
                                        <p:cTn id="165" dur="500" fill="hold"/>
                                        <p:tgtEl>
                                          <p:spTgt spid="52"/>
                                        </p:tgtEl>
                                        <p:attrNameLst>
                                          <p:attrName>ppt_y</p:attrName>
                                        </p:attrNameLst>
                                      </p:cBhvr>
                                      <p:tavLst>
                                        <p:tav tm="0">
                                          <p:val>
                                            <p:fltVal val="0.5"/>
                                          </p:val>
                                        </p:tav>
                                        <p:tav tm="100000">
                                          <p:val>
                                            <p:strVal val="#ppt_y"/>
                                          </p:val>
                                        </p:tav>
                                      </p:tavLst>
                                    </p:anim>
                                  </p:childTnLst>
                                </p:cTn>
                              </p:par>
                              <p:par>
                                <p:cTn id="166" presetID="53" presetClass="entr" presetSubtype="528" fill="hold" grpId="0" nodeType="withEffect">
                                  <p:stCondLst>
                                    <p:cond delay="0"/>
                                  </p:stCondLst>
                                  <p:childTnLst>
                                    <p:set>
                                      <p:cBhvr>
                                        <p:cTn id="167" dur="1" fill="hold">
                                          <p:stCondLst>
                                            <p:cond delay="0"/>
                                          </p:stCondLst>
                                        </p:cTn>
                                        <p:tgtEl>
                                          <p:spTgt spid="53"/>
                                        </p:tgtEl>
                                        <p:attrNameLst>
                                          <p:attrName>style.visibility</p:attrName>
                                        </p:attrNameLst>
                                      </p:cBhvr>
                                      <p:to>
                                        <p:strVal val="visible"/>
                                      </p:to>
                                    </p:set>
                                    <p:anim calcmode="lin" valueType="num">
                                      <p:cBhvr>
                                        <p:cTn id="168" dur="500" fill="hold"/>
                                        <p:tgtEl>
                                          <p:spTgt spid="53"/>
                                        </p:tgtEl>
                                        <p:attrNameLst>
                                          <p:attrName>ppt_w</p:attrName>
                                        </p:attrNameLst>
                                      </p:cBhvr>
                                      <p:tavLst>
                                        <p:tav tm="0">
                                          <p:val>
                                            <p:fltVal val="0"/>
                                          </p:val>
                                        </p:tav>
                                        <p:tav tm="100000">
                                          <p:val>
                                            <p:strVal val="#ppt_w"/>
                                          </p:val>
                                        </p:tav>
                                      </p:tavLst>
                                    </p:anim>
                                    <p:anim calcmode="lin" valueType="num">
                                      <p:cBhvr>
                                        <p:cTn id="169" dur="500" fill="hold"/>
                                        <p:tgtEl>
                                          <p:spTgt spid="53"/>
                                        </p:tgtEl>
                                        <p:attrNameLst>
                                          <p:attrName>ppt_h</p:attrName>
                                        </p:attrNameLst>
                                      </p:cBhvr>
                                      <p:tavLst>
                                        <p:tav tm="0">
                                          <p:val>
                                            <p:fltVal val="0"/>
                                          </p:val>
                                        </p:tav>
                                        <p:tav tm="100000">
                                          <p:val>
                                            <p:strVal val="#ppt_h"/>
                                          </p:val>
                                        </p:tav>
                                      </p:tavLst>
                                    </p:anim>
                                    <p:animEffect transition="in" filter="fade">
                                      <p:cBhvr>
                                        <p:cTn id="170" dur="500"/>
                                        <p:tgtEl>
                                          <p:spTgt spid="53"/>
                                        </p:tgtEl>
                                      </p:cBhvr>
                                    </p:animEffect>
                                    <p:anim calcmode="lin" valueType="num">
                                      <p:cBhvr>
                                        <p:cTn id="171" dur="500" fill="hold"/>
                                        <p:tgtEl>
                                          <p:spTgt spid="53"/>
                                        </p:tgtEl>
                                        <p:attrNameLst>
                                          <p:attrName>ppt_x</p:attrName>
                                        </p:attrNameLst>
                                      </p:cBhvr>
                                      <p:tavLst>
                                        <p:tav tm="0">
                                          <p:val>
                                            <p:fltVal val="0.5"/>
                                          </p:val>
                                        </p:tav>
                                        <p:tav tm="100000">
                                          <p:val>
                                            <p:strVal val="#ppt_x"/>
                                          </p:val>
                                        </p:tav>
                                      </p:tavLst>
                                    </p:anim>
                                    <p:anim calcmode="lin" valueType="num">
                                      <p:cBhvr>
                                        <p:cTn id="172" dur="500" fill="hold"/>
                                        <p:tgtEl>
                                          <p:spTgt spid="53"/>
                                        </p:tgtEl>
                                        <p:attrNameLst>
                                          <p:attrName>ppt_y</p:attrName>
                                        </p:attrNameLst>
                                      </p:cBhvr>
                                      <p:tavLst>
                                        <p:tav tm="0">
                                          <p:val>
                                            <p:fltVal val="0.5"/>
                                          </p:val>
                                        </p:tav>
                                        <p:tav tm="100000">
                                          <p:val>
                                            <p:strVal val="#ppt_y"/>
                                          </p:val>
                                        </p:tav>
                                      </p:tavLst>
                                    </p:anim>
                                  </p:childTnLst>
                                </p:cTn>
                              </p:par>
                              <p:par>
                                <p:cTn id="173" presetID="10" presetClass="entr" presetSubtype="0" fill="hold" grpId="0" nodeType="withEffect">
                                  <p:stCondLst>
                                    <p:cond delay="0"/>
                                  </p:stCondLst>
                                  <p:childTnLst>
                                    <p:set>
                                      <p:cBhvr>
                                        <p:cTn id="174" dur="1" fill="hold">
                                          <p:stCondLst>
                                            <p:cond delay="0"/>
                                          </p:stCondLst>
                                        </p:cTn>
                                        <p:tgtEl>
                                          <p:spTgt spid="19"/>
                                        </p:tgtEl>
                                        <p:attrNameLst>
                                          <p:attrName>style.visibility</p:attrName>
                                        </p:attrNameLst>
                                      </p:cBhvr>
                                      <p:to>
                                        <p:strVal val="visible"/>
                                      </p:to>
                                    </p:set>
                                    <p:animEffect transition="in" filter="fade">
                                      <p:cBhvr>
                                        <p:cTn id="175" dur="500"/>
                                        <p:tgtEl>
                                          <p:spTgt spid="19"/>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21"/>
                                        </p:tgtEl>
                                        <p:attrNameLst>
                                          <p:attrName>style.visibility</p:attrName>
                                        </p:attrNameLst>
                                      </p:cBhvr>
                                      <p:to>
                                        <p:strVal val="visible"/>
                                      </p:to>
                                    </p:set>
                                    <p:animEffect transition="in" filter="fade">
                                      <p:cBhvr>
                                        <p:cTn id="180" dur="500"/>
                                        <p:tgtEl>
                                          <p:spTgt spid="21"/>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4"/>
                                        </p:tgtEl>
                                        <p:attrNameLst>
                                          <p:attrName>style.visibility</p:attrName>
                                        </p:attrNameLst>
                                      </p:cBhvr>
                                      <p:to>
                                        <p:strVal val="visible"/>
                                      </p:to>
                                    </p:set>
                                    <p:animEffect transition="in" filter="fade">
                                      <p:cBhvr>
                                        <p:cTn id="183" dur="500"/>
                                        <p:tgtEl>
                                          <p:spTgt spid="4"/>
                                        </p:tgtEl>
                                      </p:cBhvr>
                                    </p:animEffect>
                                  </p:childTnLst>
                                </p:cTn>
                              </p:par>
                              <p:par>
                                <p:cTn id="184" presetID="10" presetClass="entr" presetSubtype="0" fill="hold" grpId="0" nodeType="withEffect">
                                  <p:stCondLst>
                                    <p:cond delay="0"/>
                                  </p:stCondLst>
                                  <p:iterate type="wd">
                                    <p:tmPct val="5000"/>
                                  </p:iterate>
                                  <p:childTnLst>
                                    <p:set>
                                      <p:cBhvr>
                                        <p:cTn id="185" dur="1" fill="hold">
                                          <p:stCondLst>
                                            <p:cond delay="0"/>
                                          </p:stCondLst>
                                        </p:cTn>
                                        <p:tgtEl>
                                          <p:spTgt spid="5"/>
                                        </p:tgtEl>
                                        <p:attrNameLst>
                                          <p:attrName>style.visibility</p:attrName>
                                        </p:attrNameLst>
                                      </p:cBhvr>
                                      <p:to>
                                        <p:strVal val="visible"/>
                                      </p:to>
                                    </p:set>
                                    <p:animEffect transition="in" filter="fade">
                                      <p:cBhvr>
                                        <p:cTn id="186" dur="500"/>
                                        <p:tgtEl>
                                          <p:spTgt spid="5"/>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nodeType="clickEffect">
                                  <p:stCondLst>
                                    <p:cond delay="0"/>
                                  </p:stCondLst>
                                  <p:childTnLst>
                                    <p:set>
                                      <p:cBhvr>
                                        <p:cTn id="190" dur="1" fill="hold">
                                          <p:stCondLst>
                                            <p:cond delay="0"/>
                                          </p:stCondLst>
                                        </p:cTn>
                                        <p:tgtEl>
                                          <p:spTgt spid="23"/>
                                        </p:tgtEl>
                                        <p:attrNameLst>
                                          <p:attrName>style.visibility</p:attrName>
                                        </p:attrNameLst>
                                      </p:cBhvr>
                                      <p:to>
                                        <p:strVal val="visible"/>
                                      </p:to>
                                    </p:set>
                                    <p:animEffect transition="in" filter="fade">
                                      <p:cBhvr>
                                        <p:cTn id="191" dur="500"/>
                                        <p:tgtEl>
                                          <p:spTgt spid="23"/>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8"/>
                                        </p:tgtEl>
                                        <p:attrNameLst>
                                          <p:attrName>style.visibility</p:attrName>
                                        </p:attrNameLst>
                                      </p:cBhvr>
                                      <p:to>
                                        <p:strVal val="visible"/>
                                      </p:to>
                                    </p:set>
                                    <p:animEffect transition="in" filter="fade">
                                      <p:cBhvr>
                                        <p:cTn id="194" dur="500"/>
                                        <p:tgtEl>
                                          <p:spTgt spid="8"/>
                                        </p:tgtEl>
                                      </p:cBhvr>
                                    </p:animEffect>
                                  </p:childTnLst>
                                </p:cTn>
                              </p:par>
                              <p:par>
                                <p:cTn id="195" presetID="10" presetClass="entr" presetSubtype="0" fill="hold" grpId="0" nodeType="withEffect">
                                  <p:stCondLst>
                                    <p:cond delay="0"/>
                                  </p:stCondLst>
                                  <p:iterate type="wd">
                                    <p:tmPct val="5000"/>
                                  </p:iterate>
                                  <p:childTnLst>
                                    <p:set>
                                      <p:cBhvr>
                                        <p:cTn id="196" dur="1" fill="hold">
                                          <p:stCondLst>
                                            <p:cond delay="0"/>
                                          </p:stCondLst>
                                        </p:cTn>
                                        <p:tgtEl>
                                          <p:spTgt spid="9"/>
                                        </p:tgtEl>
                                        <p:attrNameLst>
                                          <p:attrName>style.visibility</p:attrName>
                                        </p:attrNameLst>
                                      </p:cBhvr>
                                      <p:to>
                                        <p:strVal val="visible"/>
                                      </p:to>
                                    </p:set>
                                    <p:animEffect transition="in" filter="fade">
                                      <p:cBhvr>
                                        <p:cTn id="197" dur="500"/>
                                        <p:tgtEl>
                                          <p:spTgt spid="9"/>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22"/>
                                        </p:tgtEl>
                                        <p:attrNameLst>
                                          <p:attrName>style.visibility</p:attrName>
                                        </p:attrNameLst>
                                      </p:cBhvr>
                                      <p:to>
                                        <p:strVal val="visible"/>
                                      </p:to>
                                    </p:set>
                                    <p:animEffect transition="in" filter="fade">
                                      <p:cBhvr>
                                        <p:cTn id="202" dur="500"/>
                                        <p:tgtEl>
                                          <p:spTgt spid="22"/>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6"/>
                                        </p:tgtEl>
                                        <p:attrNameLst>
                                          <p:attrName>style.visibility</p:attrName>
                                        </p:attrNameLst>
                                      </p:cBhvr>
                                      <p:to>
                                        <p:strVal val="visible"/>
                                      </p:to>
                                    </p:set>
                                    <p:animEffect transition="in" filter="fade">
                                      <p:cBhvr>
                                        <p:cTn id="205" dur="500"/>
                                        <p:tgtEl>
                                          <p:spTgt spid="6"/>
                                        </p:tgtEl>
                                      </p:cBhvr>
                                    </p:animEffect>
                                  </p:childTnLst>
                                </p:cTn>
                              </p:par>
                              <p:par>
                                <p:cTn id="206" presetID="10" presetClass="entr" presetSubtype="0" fill="hold" grpId="0" nodeType="withEffect">
                                  <p:stCondLst>
                                    <p:cond delay="0"/>
                                  </p:stCondLst>
                                  <p:iterate type="wd">
                                    <p:tmPct val="5000"/>
                                  </p:iterate>
                                  <p:childTnLst>
                                    <p:set>
                                      <p:cBhvr>
                                        <p:cTn id="207" dur="1" fill="hold">
                                          <p:stCondLst>
                                            <p:cond delay="0"/>
                                          </p:stCondLst>
                                        </p:cTn>
                                        <p:tgtEl>
                                          <p:spTgt spid="7"/>
                                        </p:tgtEl>
                                        <p:attrNameLst>
                                          <p:attrName>style.visibility</p:attrName>
                                        </p:attrNameLst>
                                      </p:cBhvr>
                                      <p:to>
                                        <p:strVal val="visible"/>
                                      </p:to>
                                    </p:set>
                                    <p:animEffect transition="in" filter="fade">
                                      <p:cBhvr>
                                        <p:cTn id="208" dur="500"/>
                                        <p:tgtEl>
                                          <p:spTgt spid="7"/>
                                        </p:tgtEl>
                                      </p:cBhvr>
                                    </p:animEffect>
                                  </p:childTnLst>
                                </p:cTn>
                              </p:par>
                            </p:childTnLst>
                          </p:cTn>
                        </p:par>
                      </p:childTnLst>
                    </p:cTn>
                  </p:par>
                  <p:par>
                    <p:cTn id="209" fill="hold">
                      <p:stCondLst>
                        <p:cond delay="indefinite"/>
                      </p:stCondLst>
                      <p:childTnLst>
                        <p:par>
                          <p:cTn id="210" fill="hold">
                            <p:stCondLst>
                              <p:cond delay="0"/>
                            </p:stCondLst>
                            <p:childTnLst>
                              <p:par>
                                <p:cTn id="211" presetID="10" presetClass="entr" presetSubtype="0" fill="hold" nodeType="clickEffect">
                                  <p:stCondLst>
                                    <p:cond delay="0"/>
                                  </p:stCondLst>
                                  <p:childTnLst>
                                    <p:set>
                                      <p:cBhvr>
                                        <p:cTn id="212" dur="1" fill="hold">
                                          <p:stCondLst>
                                            <p:cond delay="0"/>
                                          </p:stCondLst>
                                        </p:cTn>
                                        <p:tgtEl>
                                          <p:spTgt spid="24"/>
                                        </p:tgtEl>
                                        <p:attrNameLst>
                                          <p:attrName>style.visibility</p:attrName>
                                        </p:attrNameLst>
                                      </p:cBhvr>
                                      <p:to>
                                        <p:strVal val="visible"/>
                                      </p:to>
                                    </p:set>
                                    <p:animEffect transition="in" filter="fade">
                                      <p:cBhvr>
                                        <p:cTn id="213" dur="500"/>
                                        <p:tgtEl>
                                          <p:spTgt spid="24"/>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0"/>
                                        </p:tgtEl>
                                        <p:attrNameLst>
                                          <p:attrName>style.visibility</p:attrName>
                                        </p:attrNameLst>
                                      </p:cBhvr>
                                      <p:to>
                                        <p:strVal val="visible"/>
                                      </p:to>
                                    </p:set>
                                    <p:animEffect transition="in" filter="fade">
                                      <p:cBhvr>
                                        <p:cTn id="216" dur="500"/>
                                        <p:tgtEl>
                                          <p:spTgt spid="10"/>
                                        </p:tgtEl>
                                      </p:cBhvr>
                                    </p:animEffect>
                                  </p:childTnLst>
                                </p:cTn>
                              </p:par>
                              <p:par>
                                <p:cTn id="217" presetID="10" presetClass="entr" presetSubtype="0" fill="hold" grpId="0" nodeType="withEffect">
                                  <p:stCondLst>
                                    <p:cond delay="0"/>
                                  </p:stCondLst>
                                  <p:iterate type="wd">
                                    <p:tmPct val="5000"/>
                                  </p:iterate>
                                  <p:childTnLst>
                                    <p:set>
                                      <p:cBhvr>
                                        <p:cTn id="218" dur="1" fill="hold">
                                          <p:stCondLst>
                                            <p:cond delay="0"/>
                                          </p:stCondLst>
                                        </p:cTn>
                                        <p:tgtEl>
                                          <p:spTgt spid="11"/>
                                        </p:tgtEl>
                                        <p:attrNameLst>
                                          <p:attrName>style.visibility</p:attrName>
                                        </p:attrNameLst>
                                      </p:cBhvr>
                                      <p:to>
                                        <p:strVal val="visible"/>
                                      </p:to>
                                    </p:set>
                                    <p:animEffect transition="in" filter="fade">
                                      <p:cBhvr>
                                        <p:cTn id="2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9"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2" grpId="0" animBg="1"/>
      <p:bldP spid="53" grpId="0" animBg="1"/>
      <p:bldP spid="4" grpId="0"/>
      <p:bldP spid="5" grpId="0"/>
      <p:bldP spid="6" grpId="0"/>
      <p:bldP spid="7" grpId="0"/>
      <p:bldP spid="8" grpId="0"/>
      <p:bldP spid="9" grpId="0"/>
      <p:bldP spid="10" grpId="0"/>
      <p:bldP spid="11"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BC0F537-9862-D842-9520-8494DA0A1B6E}"/>
              </a:ext>
            </a:extLst>
          </p:cNvPr>
          <p:cNvGrpSpPr/>
          <p:nvPr/>
        </p:nvGrpSpPr>
        <p:grpSpPr>
          <a:xfrm>
            <a:off x="-3254816" y="-641303"/>
            <a:ext cx="19824536" cy="8023124"/>
            <a:chOff x="-3293053" y="-646778"/>
            <a:chExt cx="19824536" cy="8023124"/>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grpSp>
      <p:sp>
        <p:nvSpPr>
          <p:cNvPr id="10" name="椭圆 9"/>
          <p:cNvSpPr/>
          <p:nvPr/>
        </p:nvSpPr>
        <p:spPr>
          <a:xfrm>
            <a:off x="5832539" y="337219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研究方法和思路</a:t>
            </a:r>
          </a:p>
        </p:txBody>
      </p:sp>
      <p:cxnSp>
        <p:nvCxnSpPr>
          <p:cNvPr id="14" name="直接连接符 13"/>
          <p:cNvCxnSpPr>
            <a:cxnSpLocks/>
            <a:endCxn id="10" idx="2"/>
          </p:cNvCxnSpPr>
          <p:nvPr/>
        </p:nvCxnSpPr>
        <p:spPr>
          <a:xfrm flipV="1">
            <a:off x="-355100" y="346109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5719" y="3478764"/>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2</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767032"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Research methods and ideas</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1950256"/>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par>
                                <p:cTn id="11" presetID="6" presetClass="entr" presetSubtype="16"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1"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circle(in)">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2"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circle(i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blinds(horizontal)">
                                      <p:cBhvr>
                                        <p:cTn id="28" dur="500"/>
                                        <p:tgtEl>
                                          <p:spTgt spid="58"/>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blinds(horizontal)">
                                      <p:cBhvr>
                                        <p:cTn id="3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5" grpId="0" animBg="1"/>
      <p:bldP spid="15" grpId="1" animBg="1"/>
      <p:bldP spid="15" grpId="2" animBg="1"/>
      <p:bldP spid="57"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00141" y="991679"/>
            <a:ext cx="2902055"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研究方法分析</a:t>
            </a:r>
          </a:p>
        </p:txBody>
      </p:sp>
      <p:sp>
        <p:nvSpPr>
          <p:cNvPr id="30" name="文本框 29"/>
          <p:cNvSpPr txBox="1"/>
          <p:nvPr/>
        </p:nvSpPr>
        <p:spPr>
          <a:xfrm>
            <a:off x="4495169" y="2400429"/>
            <a:ext cx="2278180" cy="4534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数据建模</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预处理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4495169" y="2858724"/>
            <a:ext cx="5946054" cy="625169"/>
          </a:xfrm>
          <a:prstGeom prst="rect">
            <a:avLst/>
          </a:prstGeom>
        </p:spPr>
        <p:txBody>
          <a:bodyPr wrap="square" lIns="91438" tIns="45719" rIns="91438" bIns="45719">
            <a:spAutoFit/>
          </a:bodyPr>
          <a:lstStyle/>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数据建模是指，从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文献库中抽取数据关系，构建图数据模型</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数据预处理是指，从原始的</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数据中提取论文所需的信息</a:t>
            </a:r>
          </a:p>
        </p:txBody>
      </p:sp>
      <p:sp>
        <p:nvSpPr>
          <p:cNvPr id="33" name="文本框 32"/>
          <p:cNvSpPr txBox="1"/>
          <p:nvPr/>
        </p:nvSpPr>
        <p:spPr>
          <a:xfrm>
            <a:off x="4495169" y="3579715"/>
            <a:ext cx="1210580" cy="4534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算法集成</a:t>
            </a:r>
          </a:p>
        </p:txBody>
      </p:sp>
      <p:sp>
        <p:nvSpPr>
          <p:cNvPr id="34" name="矩形 33"/>
          <p:cNvSpPr/>
          <p:nvPr/>
        </p:nvSpPr>
        <p:spPr>
          <a:xfrm>
            <a:off x="4495169" y="4038010"/>
            <a:ext cx="5946054"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扩展图数据库</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的算法库，集成不同算法，对图数据进行分析</a:t>
            </a:r>
          </a:p>
        </p:txBody>
      </p:sp>
      <p:sp>
        <p:nvSpPr>
          <p:cNvPr id="35" name="文本框 34"/>
          <p:cNvSpPr txBox="1"/>
          <p:nvPr/>
        </p:nvSpPr>
        <p:spPr>
          <a:xfrm>
            <a:off x="4495169" y="4759001"/>
            <a:ext cx="1723541"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系统实现架构</a:t>
            </a:r>
          </a:p>
        </p:txBody>
      </p:sp>
      <p:sp>
        <p:nvSpPr>
          <p:cNvPr id="36" name="矩形 35"/>
          <p:cNvSpPr/>
          <p:nvPr/>
        </p:nvSpPr>
        <p:spPr>
          <a:xfrm>
            <a:off x="4495169" y="5217296"/>
            <a:ext cx="5946054"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根据论文需求分析，设计并实现系统功能</a:t>
            </a:r>
          </a:p>
        </p:txBody>
      </p:sp>
      <p:pic>
        <p:nvPicPr>
          <p:cNvPr id="2" name="图片 1"/>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10000"/>
                    </a14:imgEffect>
                  </a14:imgLayer>
                </a14:imgProps>
              </a:ext>
              <a:ext uri="{28A0092B-C50C-407E-A947-70E740481C1C}">
                <a14:useLocalDpi xmlns:a14="http://schemas.microsoft.com/office/drawing/2010/main"/>
              </a:ext>
            </a:extLst>
          </a:blip>
          <a:stretch>
            <a:fillRect/>
          </a:stretch>
        </p:blipFill>
        <p:spPr>
          <a:xfrm>
            <a:off x="4377527" y="844420"/>
            <a:ext cx="869701" cy="869701"/>
          </a:xfrm>
          <a:prstGeom prst="rect">
            <a:avLst/>
          </a:prstGeom>
        </p:spPr>
      </p:pic>
      <p:pic>
        <p:nvPicPr>
          <p:cNvPr id="15" name="图片 14" descr="图片包含 户外艺术系列&#10;&#10;描述已自动生成">
            <a:extLst>
              <a:ext uri="{FF2B5EF4-FFF2-40B4-BE49-F238E27FC236}">
                <a16:creationId xmlns:a16="http://schemas.microsoft.com/office/drawing/2014/main" id="{D01E9633-82B1-4A26-B94C-B01F1B3DE3B5}"/>
              </a:ext>
            </a:extLst>
          </p:cNvPr>
          <p:cNvPicPr>
            <a:picLocks noChangeAspect="1"/>
          </p:cNvPicPr>
          <p:nvPr/>
        </p:nvPicPr>
        <p:blipFill>
          <a:blip r:embed="rId5" cstate="screen">
            <a:extLst>
              <a:ext uri="{BEBA8EAE-BF5A-486C-A8C5-ECC9F3942E4B}">
                <a14:imgProps xmlns:a14="http://schemas.microsoft.com/office/drawing/2010/main">
                  <a14:imgLayer r:embed="rId6">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0" y="1133331"/>
            <a:ext cx="5684520" cy="5684520"/>
          </a:xfrm>
          <a:prstGeom prst="rect">
            <a:avLst/>
          </a:prstGeom>
        </p:spPr>
      </p:pic>
    </p:spTree>
    <p:extLst>
      <p:ext uri="{BB962C8B-B14F-4D97-AF65-F5344CB8AC3E}">
        <p14:creationId xmlns:p14="http://schemas.microsoft.com/office/powerpoint/2010/main" val="414023133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300"/>
                                  </p:stCondLst>
                                  <p:iterate type="wd">
                                    <p:tmPct val="4000"/>
                                  </p:iterate>
                                  <p:childTnLst>
                                    <p:set>
                                      <p:cBhvr>
                                        <p:cTn id="18" dur="1" fill="hold">
                                          <p:stCondLst>
                                            <p:cond delay="0"/>
                                          </p:stCondLst>
                                        </p:cTn>
                                        <p:tgtEl>
                                          <p:spTgt spid="31"/>
                                        </p:tgtEl>
                                        <p:attrNameLst>
                                          <p:attrName>style.visibility</p:attrName>
                                        </p:attrNameLst>
                                      </p:cBhvr>
                                      <p:to>
                                        <p:strVal val="visible"/>
                                      </p:to>
                                    </p:set>
                                    <p:animEffect transition="in" filter="fade">
                                      <p:cBhvr>
                                        <p:cTn id="19" dur="400"/>
                                        <p:tgtEl>
                                          <p:spTgt spid="31"/>
                                        </p:tgtEl>
                                      </p:cBhvr>
                                    </p:animEffect>
                                  </p:childTnLst>
                                </p:cTn>
                              </p:par>
                            </p:childTnLst>
                          </p:cTn>
                        </p:par>
                        <p:par>
                          <p:cTn id="20" fill="hold">
                            <p:stCondLst>
                              <p:cond delay="1212"/>
                            </p:stCondLst>
                            <p:childTnLst>
                              <p:par>
                                <p:cTn id="21" presetID="10" presetClass="entr" presetSubtype="0"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grpId="0" nodeType="withEffect">
                                  <p:stCondLst>
                                    <p:cond delay="0"/>
                                  </p:stCondLst>
                                  <p:iterate type="wd">
                                    <p:tmPct val="4000"/>
                                  </p:iterate>
                                  <p:childTnLst>
                                    <p:set>
                                      <p:cBhvr>
                                        <p:cTn id="25" dur="1" fill="hold">
                                          <p:stCondLst>
                                            <p:cond delay="0"/>
                                          </p:stCondLst>
                                        </p:cTn>
                                        <p:tgtEl>
                                          <p:spTgt spid="34"/>
                                        </p:tgtEl>
                                        <p:attrNameLst>
                                          <p:attrName>style.visibility</p:attrName>
                                        </p:attrNameLst>
                                      </p:cBhvr>
                                      <p:to>
                                        <p:strVal val="visible"/>
                                      </p:to>
                                    </p:set>
                                    <p:animEffect transition="in" filter="fade">
                                      <p:cBhvr>
                                        <p:cTn id="26" dur="400"/>
                                        <p:tgtEl>
                                          <p:spTgt spid="34"/>
                                        </p:tgtEl>
                                      </p:cBhvr>
                                    </p:animEffect>
                                  </p:childTnLst>
                                </p:cTn>
                              </p:par>
                            </p:childTnLst>
                          </p:cTn>
                        </p:par>
                        <p:par>
                          <p:cTn id="27" fill="hold">
                            <p:stCondLst>
                              <p:cond delay="1884"/>
                            </p:stCondLst>
                            <p:childTnLst>
                              <p:par>
                                <p:cTn id="28" presetID="10" presetClass="entr" presetSubtype="0"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par>
                                <p:cTn id="31" presetID="10" presetClass="entr" presetSubtype="0" fill="hold" grpId="0" nodeType="withEffect">
                                  <p:stCondLst>
                                    <p:cond delay="0"/>
                                  </p:stCondLst>
                                  <p:iterate type="wd">
                                    <p:tmPct val="4000"/>
                                  </p:iterate>
                                  <p:childTnLst>
                                    <p:set>
                                      <p:cBhvr>
                                        <p:cTn id="32" dur="1" fill="hold">
                                          <p:stCondLst>
                                            <p:cond delay="0"/>
                                          </p:stCondLst>
                                        </p:cTn>
                                        <p:tgtEl>
                                          <p:spTgt spid="36"/>
                                        </p:tgtEl>
                                        <p:attrNameLst>
                                          <p:attrName>style.visibility</p:attrName>
                                        </p:attrNameLst>
                                      </p:cBhvr>
                                      <p:to>
                                        <p:strVal val="visible"/>
                                      </p:to>
                                    </p:set>
                                    <p:animEffect transition="in" filter="fade">
                                      <p:cBhvr>
                                        <p:cTn id="33" dur="4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P spid="31" grpId="0"/>
      <p:bldP spid="33" grpId="0"/>
      <p:bldP spid="34" grpId="0"/>
      <p:bldP spid="3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艺术系列, 烟火&#10;&#10;描述已自动生成">
            <a:extLst>
              <a:ext uri="{FF2B5EF4-FFF2-40B4-BE49-F238E27FC236}">
                <a16:creationId xmlns:a16="http://schemas.microsoft.com/office/drawing/2014/main" id="{F6499623-71BF-4833-A117-7480B6825251}"/>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20017415">
            <a:off x="3356798" y="1431725"/>
            <a:ext cx="5223399" cy="5223399"/>
          </a:xfrm>
          <a:prstGeom prst="rect">
            <a:avLst/>
          </a:prstGeom>
        </p:spPr>
      </p:pic>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研究思路分析</a:t>
            </a:r>
          </a:p>
        </p:txBody>
      </p:sp>
      <p:sp>
        <p:nvSpPr>
          <p:cNvPr id="11" name="椭圆 10"/>
          <p:cNvSpPr/>
          <p:nvPr/>
        </p:nvSpPr>
        <p:spPr>
          <a:xfrm>
            <a:off x="3920207" y="4043425"/>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53584" y="1630587"/>
            <a:ext cx="5007249" cy="905246"/>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通过在图数据库集成图相关的算法，就可以使用集成的算法对学术网络数据进行分析；并在此基础上实现诸如研究团体搜索、节点相似度查询等功能。</a:t>
            </a:r>
          </a:p>
        </p:txBody>
      </p:sp>
      <p:sp>
        <p:nvSpPr>
          <p:cNvPr id="17" name="矩形 16"/>
          <p:cNvSpPr/>
          <p:nvPr/>
        </p:nvSpPr>
        <p:spPr>
          <a:xfrm>
            <a:off x="7752903" y="4294852"/>
            <a:ext cx="3457055"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系统的实现架构主要分为前端可视化模块与后端接口模块</a:t>
            </a:r>
          </a:p>
        </p:txBody>
      </p:sp>
      <p:sp>
        <p:nvSpPr>
          <p:cNvPr id="19" name="矩形 18"/>
          <p:cNvSpPr/>
          <p:nvPr/>
        </p:nvSpPr>
        <p:spPr>
          <a:xfrm>
            <a:off x="982042" y="3961567"/>
            <a:ext cx="2972714" cy="202555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数据建模的主要目的在于构建一张学术网络。系统实现的所有功能都是局域学术网络图以及图的算法实现。</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数据预处理的目的是从原始数据中抽取构建叙述网络图所需的数据。</a:t>
            </a:r>
          </a:p>
        </p:txBody>
      </p:sp>
      <p:sp>
        <p:nvSpPr>
          <p:cNvPr id="18" name="椭圆 17"/>
          <p:cNvSpPr/>
          <p:nvPr/>
        </p:nvSpPr>
        <p:spPr>
          <a:xfrm>
            <a:off x="5552166" y="1710486"/>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479361" y="4378305"/>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428456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250"/>
                                  </p:stCondLst>
                                  <p:iterate type="wd">
                                    <p:tmPct val="5000"/>
                                  </p:iterate>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0-#ppt_h/2"/>
                                          </p:val>
                                        </p:tav>
                                        <p:tav tm="100000">
                                          <p:val>
                                            <p:strVal val="#ppt_y"/>
                                          </p:val>
                                        </p:tav>
                                      </p:tavLst>
                                    </p:anim>
                                  </p:childTnLst>
                                </p:cTn>
                              </p:par>
                              <p:par>
                                <p:cTn id="28" presetID="10" presetClass="entr" presetSubtype="0" fill="hold" grpId="0" nodeType="withEffect">
                                  <p:stCondLst>
                                    <p:cond delay="250"/>
                                  </p:stCondLst>
                                  <p:iterate type="wd">
                                    <p:tmPct val="5000"/>
                                  </p:iterate>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250"/>
                                  </p:stCondLst>
                                  <p:iterate type="wd">
                                    <p:tmPct val="5000"/>
                                  </p:iterate>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horizontal)">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5" grpId="0"/>
      <p:bldP spid="17" grpId="0"/>
      <p:bldP spid="19" grpId="0"/>
      <p:bldP spid="18" grpId="0" animBg="1"/>
      <p:bldP spid="20" grpId="0" animBg="1"/>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9877</TotalTime>
  <Words>2753</Words>
  <Application>Microsoft Macintosh PowerPoint</Application>
  <PresentationFormat>宽屏</PresentationFormat>
  <Paragraphs>409</Paragraphs>
  <Slides>21</Slides>
  <Notes>15</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等线</vt:lpstr>
      <vt:lpstr>华文细黑</vt:lpstr>
      <vt:lpstr>宋体</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XK</dc:creator>
  <cp:lastModifiedBy>Microsoft Office User</cp:lastModifiedBy>
  <cp:revision>228</cp:revision>
  <dcterms:created xsi:type="dcterms:W3CDTF">2017-05-16T12:45:30Z</dcterms:created>
  <dcterms:modified xsi:type="dcterms:W3CDTF">2021-05-10T16:38:25Z</dcterms:modified>
</cp:coreProperties>
</file>